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7"/>
  </p:notesMasterIdLst>
  <p:sldIdLst>
    <p:sldId id="280" r:id="rId2"/>
    <p:sldId id="281" r:id="rId3"/>
    <p:sldId id="285" r:id="rId4"/>
    <p:sldId id="477" r:id="rId5"/>
    <p:sldId id="460" r:id="rId6"/>
    <p:sldId id="462" r:id="rId7"/>
    <p:sldId id="400" r:id="rId8"/>
    <p:sldId id="461" r:id="rId9"/>
    <p:sldId id="402" r:id="rId10"/>
    <p:sldId id="403" r:id="rId11"/>
    <p:sldId id="404" r:id="rId12"/>
    <p:sldId id="464" r:id="rId13"/>
    <p:sldId id="465" r:id="rId14"/>
    <p:sldId id="407" r:id="rId15"/>
    <p:sldId id="478" r:id="rId16"/>
    <p:sldId id="410" r:id="rId17"/>
    <p:sldId id="412" r:id="rId18"/>
    <p:sldId id="413" r:id="rId19"/>
    <p:sldId id="414" r:id="rId20"/>
    <p:sldId id="416" r:id="rId21"/>
    <p:sldId id="417" r:id="rId22"/>
    <p:sldId id="421" r:id="rId23"/>
    <p:sldId id="418" r:id="rId24"/>
    <p:sldId id="420" r:id="rId25"/>
    <p:sldId id="422" r:id="rId26"/>
    <p:sldId id="423" r:id="rId27"/>
    <p:sldId id="446" r:id="rId28"/>
    <p:sldId id="447" r:id="rId29"/>
    <p:sldId id="449" r:id="rId30"/>
    <p:sldId id="450" r:id="rId31"/>
    <p:sldId id="431" r:id="rId32"/>
    <p:sldId id="433" r:id="rId33"/>
    <p:sldId id="432" r:id="rId34"/>
    <p:sldId id="434" r:id="rId35"/>
    <p:sldId id="435" r:id="rId36"/>
    <p:sldId id="436" r:id="rId37"/>
    <p:sldId id="437" r:id="rId38"/>
    <p:sldId id="438" r:id="rId39"/>
    <p:sldId id="439" r:id="rId40"/>
    <p:sldId id="440" r:id="rId41"/>
    <p:sldId id="442" r:id="rId42"/>
    <p:sldId id="467" r:id="rId43"/>
    <p:sldId id="445" r:id="rId44"/>
    <p:sldId id="466" r:id="rId45"/>
    <p:sldId id="463" r:id="rId46"/>
    <p:sldId id="452" r:id="rId47"/>
    <p:sldId id="451" r:id="rId48"/>
    <p:sldId id="468" r:id="rId49"/>
    <p:sldId id="470" r:id="rId50"/>
    <p:sldId id="469" r:id="rId51"/>
    <p:sldId id="473" r:id="rId52"/>
    <p:sldId id="474" r:id="rId53"/>
    <p:sldId id="475" r:id="rId54"/>
    <p:sldId id="476" r:id="rId55"/>
    <p:sldId id="409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72" autoAdjust="0"/>
    <p:restoredTop sz="94166" autoAdjust="0"/>
  </p:normalViewPr>
  <p:slideViewPr>
    <p:cSldViewPr>
      <p:cViewPr varScale="1">
        <p:scale>
          <a:sx n="107" d="100"/>
          <a:sy n="107" d="100"/>
        </p:scale>
        <p:origin x="-182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D1D2B-9233-4082-A2C0-4F184359BAC9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8D5B7C-1802-47F5-8839-E0F62504025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A8DB17-90EB-4395-A87C-123AB42012F5}" type="slidenum">
              <a:rPr lang="en-GB"/>
              <a:pPr/>
              <a:t>16</a:t>
            </a:fld>
            <a:endParaRPr lang="en-GB"/>
          </a:p>
        </p:txBody>
      </p:sp>
      <p:sp>
        <p:nvSpPr>
          <p:cNvPr id="31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820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0" y="1981200"/>
            <a:ext cx="8534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770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82B8784-CBAE-40C8-BF41-8DD9A471312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148D09A-0120-4B37-AD3A-26EF4E67A6A1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or.gov.bc.ca/his/results/business.ht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or.gov.bc.ca/his/results/business.ht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.gov.bc.ca/his/results/RESULTS_Attachment_Standard_for_Government_Funded_Programs_20100716.pdf" TargetMode="External"/><Relationship Id="rId2" Type="http://schemas.openxmlformats.org/officeDocument/2006/relationships/hyperlink" Target="http://www.for.gov.bc.ca/his/results/business.htm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://forestsfortomorrow.com/ff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or.gov.bc.ca/his/results/business.htm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hyperlink" Target="http://www.for.gov.bc.ca/his/results/support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hyperlink" Target="http://www.for.gov.bc.ca/his/results/training/index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33400" y="228600"/>
            <a:ext cx="8153400" cy="25146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spc="-100" dirty="0" smtClean="0">
                <a:solidFill>
                  <a:srgbClr val="FFFF00"/>
                </a:solidFill>
                <a:ea typeface="+mj-ea"/>
                <a:cs typeface="Arial" pitchFamily="34" charset="0"/>
              </a:rPr>
              <a:t>RESULTS Training</a:t>
            </a:r>
          </a:p>
          <a:p>
            <a:pPr lvl="0" algn="ctr">
              <a:spcBef>
                <a:spcPct val="0"/>
              </a:spcBef>
              <a:defRPr/>
            </a:pPr>
            <a:endParaRPr lang="en-US" sz="32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en-US" sz="3200" b="1" dirty="0" smtClean="0">
                <a:solidFill>
                  <a:srgbClr val="FFC000"/>
                </a:solidFill>
                <a:latin typeface="Calibri" pitchFamily="34" charset="0"/>
              </a:rPr>
              <a:t>Core Module 7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3200" b="1" dirty="0" smtClean="0">
                <a:solidFill>
                  <a:srgbClr val="FFC000"/>
                </a:solidFill>
                <a:latin typeface="Calibri" pitchFamily="34" charset="0"/>
              </a:rPr>
              <a:t> Ministry Approver Processing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3124200"/>
            <a:ext cx="5410200" cy="328138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95600" y="6400800"/>
            <a:ext cx="358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 Sept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914400"/>
          </a:xfrm>
        </p:spPr>
        <p:txBody>
          <a:bodyPr/>
          <a:lstStyle/>
          <a:p>
            <a:r>
              <a:rPr lang="en-US" smtClean="0">
                <a:solidFill>
                  <a:srgbClr val="FFFF00"/>
                </a:solidFill>
                <a:latin typeface="+mn-lt"/>
              </a:rPr>
              <a:t>LearningObjectives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8200" y="1295400"/>
            <a:ext cx="7696200" cy="4267200"/>
          </a:xfrm>
          <a:solidFill>
            <a:schemeClr val="tx1"/>
          </a:solidFill>
        </p:spPr>
        <p:txBody>
          <a:bodyPr>
            <a:normAutofit/>
          </a:bodyPr>
          <a:lstStyle/>
          <a:p>
            <a:pPr>
              <a:buNone/>
            </a:pPr>
            <a:endParaRPr lang="en-US" sz="2400" dirty="0" smtClean="0">
              <a:solidFill>
                <a:srgbClr val="FFC000"/>
              </a:solidFill>
              <a:cs typeface="Arial" pitchFamily="34" charset="0"/>
            </a:endParaRPr>
          </a:p>
          <a:p>
            <a:endParaRPr lang="en-US" sz="2400" dirty="0" smtClean="0">
              <a:solidFill>
                <a:srgbClr val="FFC000"/>
              </a:solidFill>
            </a:endParaRPr>
          </a:p>
          <a:p>
            <a:r>
              <a:rPr lang="en-US" sz="2400" dirty="0" smtClean="0">
                <a:solidFill>
                  <a:srgbClr val="C00000"/>
                </a:solidFill>
              </a:rPr>
              <a:t>Approver Responsibilities</a:t>
            </a:r>
          </a:p>
          <a:p>
            <a:r>
              <a:rPr lang="en-US" sz="2400" dirty="0" err="1" smtClean="0">
                <a:solidFill>
                  <a:srgbClr val="C00000"/>
                </a:solidFill>
              </a:rPr>
              <a:t>Silviculture</a:t>
            </a:r>
            <a:r>
              <a:rPr lang="en-US" sz="2400" dirty="0" smtClean="0">
                <a:solidFill>
                  <a:srgbClr val="C00000"/>
                </a:solidFill>
              </a:rPr>
              <a:t> Prescription Amendments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S108 Application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Opening Amalgamation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Propose Stocking Standards</a:t>
            </a:r>
          </a:p>
          <a:p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8077200" cy="1240536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Approver Responsibilities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1295400"/>
            <a:ext cx="769620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hlinkClick r:id="rId2"/>
            </a:endParaRPr>
          </a:p>
          <a:p>
            <a:r>
              <a:rPr lang="en-US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Approver status is assigned by the District Manager.</a:t>
            </a:r>
          </a:p>
          <a:p>
            <a:endParaRPr lang="en-US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RESULTS Items requiring approval are:</a:t>
            </a:r>
          </a:p>
          <a:p>
            <a:endParaRPr lang="en-US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Silviculture</a:t>
            </a:r>
            <a:r>
              <a:rPr lang="en-U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Prescription Amendment (</a:t>
            </a: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SUB</a:t>
            </a:r>
            <a:r>
              <a:rPr lang="en-U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lvl="1">
              <a:buFont typeface="Wingdings" pitchFamily="2" charset="2"/>
              <a:buChar char="§"/>
            </a:pPr>
            <a:endParaRPr lang="en-US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FRPA s.108 Application (</a:t>
            </a: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RELIEF</a:t>
            </a:r>
            <a:r>
              <a:rPr lang="en-U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lvl="1">
              <a:buFont typeface="Wingdings" pitchFamily="2" charset="2"/>
              <a:buChar char="§"/>
            </a:pPr>
            <a:endParaRPr lang="en-US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Opening Amalgamation (</a:t>
            </a: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AMG</a:t>
            </a:r>
            <a:r>
              <a:rPr lang="en-U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lvl="1">
              <a:buFont typeface="Wingdings" pitchFamily="2" charset="2"/>
              <a:buChar char="§"/>
            </a:pPr>
            <a:endParaRPr lang="en-US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Proposed Stocking Standards – Woodlots or for FDP (</a:t>
            </a: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SUB</a:t>
            </a:r>
            <a:r>
              <a:rPr lang="en-U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096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8077200" cy="1240536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Approver Responsibilities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1295400"/>
            <a:ext cx="769620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hlinkClick r:id="rId2"/>
            </a:endParaRPr>
          </a:p>
          <a:p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Must be legal context, if applicable (</a:t>
            </a:r>
            <a:r>
              <a:rPr lang="en-US" sz="20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silv</a:t>
            </a: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prescriptio</a:t>
            </a: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n amendment);</a:t>
            </a:r>
          </a:p>
          <a:p>
            <a:endParaRPr lang="en-US" sz="20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Must be familiar with program directives, if applicable (s.108 application where funding applies, if approved must reflect funding availability) or any policy direction</a:t>
            </a:r>
          </a:p>
          <a:p>
            <a:endParaRPr lang="en-US" sz="20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Amalgamation ensuring that there is adequate follow up to clean-up opening post-approval</a:t>
            </a:r>
            <a:endParaRPr lang="en-US" sz="20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Proposed stocking standards is appropriate and there is nothing that is already available and it done through the proper process (FDP vs. FSP)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6096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371600" y="22098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err="1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Silviculture</a:t>
            </a: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Prescription Amendment</a:t>
            </a:r>
            <a:endParaRPr kumimoji="0" lang="en-US" sz="3200" b="0" i="0" u="none" strike="noStrike" kern="1200" cap="none" spc="-10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09800"/>
            <a:ext cx="7772400" cy="4227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57200" y="4114800"/>
            <a:ext cx="1524000" cy="3048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57200" y="5867400"/>
            <a:ext cx="533400" cy="5334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172200" y="6019800"/>
            <a:ext cx="533400" cy="2286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3400" y="1143000"/>
            <a:ext cx="807720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1400" b="1" dirty="0" smtClean="0">
                <a:solidFill>
                  <a:srgbClr val="FFFF00"/>
                </a:solidFill>
                <a:latin typeface="Calibri" pitchFamily="34" charset="0"/>
              </a:rPr>
              <a:t>Filter on Status </a:t>
            </a: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is in </a:t>
            </a:r>
            <a:r>
              <a:rPr lang="en-US" sz="1400" b="1" dirty="0" smtClean="0">
                <a:solidFill>
                  <a:srgbClr val="FFFF00"/>
                </a:solidFill>
                <a:latin typeface="Calibri" pitchFamily="34" charset="0"/>
              </a:rPr>
              <a:t>“SUB” </a:t>
            </a: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status.</a:t>
            </a:r>
          </a:p>
          <a:p>
            <a:pPr>
              <a:spcBef>
                <a:spcPts val="600"/>
              </a:spcBef>
              <a:defRPr/>
            </a:pPr>
            <a:r>
              <a:rPr lang="en-US" sz="1400" b="1" dirty="0" smtClean="0">
                <a:solidFill>
                  <a:srgbClr val="FFFF00"/>
                </a:solidFill>
                <a:latin typeface="Calibri" pitchFamily="34" charset="0"/>
              </a:rPr>
              <a:t>Type: Amendment (</a:t>
            </a:r>
            <a:r>
              <a:rPr lang="en-US" sz="1400" b="1" dirty="0" err="1" smtClean="0">
                <a:solidFill>
                  <a:srgbClr val="FFFF00"/>
                </a:solidFill>
                <a:latin typeface="Calibri" pitchFamily="34" charset="0"/>
              </a:rPr>
              <a:t>Silviculture</a:t>
            </a:r>
            <a:r>
              <a:rPr lang="en-US" sz="1400" b="1" dirty="0" smtClean="0">
                <a:solidFill>
                  <a:srgbClr val="FFFF00"/>
                </a:solidFill>
                <a:latin typeface="Calibri" pitchFamily="34" charset="0"/>
              </a:rPr>
              <a:t> Prescription Requiring Approval)</a:t>
            </a:r>
            <a:endParaRPr lang="en-US" sz="1400" b="1" u="sng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spcBef>
                <a:spcPts val="600"/>
              </a:spcBef>
              <a:defRPr/>
            </a:pPr>
            <a:r>
              <a:rPr lang="en-US" sz="1400" b="1" dirty="0" smtClean="0">
                <a:solidFill>
                  <a:srgbClr val="FFFF00"/>
                </a:solidFill>
                <a:latin typeface="Calibri" pitchFamily="34" charset="0"/>
              </a:rPr>
              <a:t>Review Details to see full content of the amendment</a:t>
            </a: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533400" y="76200"/>
            <a:ext cx="82296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8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-10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Silviculture</a:t>
            </a:r>
            <a:r>
              <a:rPr kumimoji="0" lang="en-US" sz="28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Prescription Amendment                                   (Proposed Amendment)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143000"/>
            <a:ext cx="6019800" cy="595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26163" y="1752600"/>
            <a:ext cx="2713037" cy="39703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Status is in </a:t>
            </a:r>
            <a:r>
              <a:rPr lang="en-US" sz="1400" b="1" dirty="0" smtClean="0">
                <a:solidFill>
                  <a:srgbClr val="FFFF00"/>
                </a:solidFill>
                <a:latin typeface="Calibri" pitchFamily="34" charset="0"/>
              </a:rPr>
              <a:t>“SUB” </a:t>
            </a: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status.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Can view </a:t>
            </a:r>
            <a:r>
              <a:rPr lang="en-US" sz="1400" b="1" dirty="0" smtClean="0">
                <a:solidFill>
                  <a:srgbClr val="FFFF00"/>
                </a:solidFill>
                <a:latin typeface="Calibri" pitchFamily="34" charset="0"/>
              </a:rPr>
              <a:t>Amendment </a:t>
            </a: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using </a:t>
            </a:r>
            <a:r>
              <a:rPr lang="en-US" sz="1400" b="1" u="sng" dirty="0">
                <a:solidFill>
                  <a:srgbClr val="FFFF00"/>
                </a:solidFill>
                <a:latin typeface="Calibri" pitchFamily="34" charset="0"/>
              </a:rPr>
              <a:t>Amendment Proposed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 smtClean="0">
                <a:solidFill>
                  <a:srgbClr val="FFFF00"/>
                </a:solidFill>
                <a:latin typeface="Calibri" pitchFamily="34" charset="0"/>
              </a:rPr>
              <a:t>Submitted Amendments cannot be modified.</a:t>
            </a:r>
          </a:p>
          <a:p>
            <a:pPr>
              <a:defRPr/>
            </a:pPr>
            <a:endParaRPr lang="en-US" sz="1400" b="1" dirty="0" smtClean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 smtClean="0">
                <a:solidFill>
                  <a:srgbClr val="FFFF00"/>
                </a:solidFill>
                <a:latin typeface="Calibri" pitchFamily="34" charset="0"/>
              </a:rPr>
              <a:t>Must proceed with processing  the amendment.</a:t>
            </a:r>
          </a:p>
          <a:p>
            <a:pPr>
              <a:defRPr/>
            </a:pPr>
            <a:endParaRPr lang="en-US" sz="1400" b="1" dirty="0" smtClean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 smtClean="0">
                <a:solidFill>
                  <a:srgbClr val="FFFF00"/>
                </a:solidFill>
                <a:latin typeface="Calibri" pitchFamily="34" charset="0"/>
              </a:rPr>
              <a:t>If there is an error with submitted amendment must “Not Approve” in order to re-submit.</a:t>
            </a:r>
          </a:p>
          <a:p>
            <a:pPr>
              <a:defRPr/>
            </a:pPr>
            <a:endParaRPr lang="en-US" sz="1400" b="1" dirty="0" smtClean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 smtClean="0">
                <a:solidFill>
                  <a:srgbClr val="FFFF00"/>
                </a:solidFill>
                <a:latin typeface="Calibri" pitchFamily="34" charset="0"/>
              </a:rPr>
              <a:t>Cannot do approvals from S310 (View only).  Approvals must be done in the S201 Inbox </a:t>
            </a: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2743200" y="1752600"/>
            <a:ext cx="11430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13" name="Rectangle 13"/>
          <p:cNvSpPr>
            <a:spLocks noChangeArrowheads="1"/>
          </p:cNvSpPr>
          <p:nvPr/>
        </p:nvSpPr>
        <p:spPr bwMode="auto">
          <a:xfrm>
            <a:off x="2133600" y="3810000"/>
            <a:ext cx="11430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914400"/>
          </a:xfrm>
        </p:spPr>
        <p:txBody>
          <a:bodyPr/>
          <a:lstStyle/>
          <a:p>
            <a:pPr algn="l">
              <a:lnSpc>
                <a:spcPts val="3840"/>
              </a:lnSpc>
              <a:defRPr/>
            </a:pPr>
            <a:r>
              <a:rPr lang="en-US" sz="2800" dirty="0" err="1" smtClean="0">
                <a:solidFill>
                  <a:srgbClr val="FFFF00"/>
                </a:solidFill>
                <a:effectLst/>
                <a:latin typeface="Calibri" pitchFamily="34" charset="0"/>
              </a:rPr>
              <a:t>Silviculture</a:t>
            </a: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 Prescription Amendment                                   (Proposed Amendment)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5042902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2793" y="4876801"/>
            <a:ext cx="3524007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486400" y="1219200"/>
            <a:ext cx="2713037" cy="35394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Status is in </a:t>
            </a:r>
            <a:r>
              <a:rPr lang="en-US" sz="1400" b="1" dirty="0" smtClean="0">
                <a:solidFill>
                  <a:srgbClr val="FFFF00"/>
                </a:solidFill>
                <a:latin typeface="Calibri" pitchFamily="34" charset="0"/>
              </a:rPr>
              <a:t>“SUB” </a:t>
            </a: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status.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 smtClean="0">
                <a:solidFill>
                  <a:srgbClr val="FFFF00"/>
                </a:solidFill>
                <a:latin typeface="Calibri" pitchFamily="34" charset="0"/>
              </a:rPr>
              <a:t>Cannot do approvals from S312 (View only).  Approvals must be done in the S201 Inbox </a:t>
            </a:r>
          </a:p>
          <a:p>
            <a:pPr>
              <a:defRPr/>
            </a:pPr>
            <a:endParaRPr lang="en-US" sz="1400" b="1" dirty="0" smtClean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 smtClean="0">
                <a:solidFill>
                  <a:srgbClr val="FFFF00"/>
                </a:solidFill>
                <a:latin typeface="Calibri" pitchFamily="34" charset="0"/>
              </a:rPr>
              <a:t>All changes to the amendment is in </a:t>
            </a:r>
            <a:r>
              <a:rPr lang="en-US" sz="1400" b="1" dirty="0" smtClean="0">
                <a:solidFill>
                  <a:srgbClr val="FF0000"/>
                </a:solidFill>
                <a:latin typeface="Calibri" pitchFamily="34" charset="0"/>
              </a:rPr>
              <a:t>Red.  </a:t>
            </a:r>
          </a:p>
          <a:p>
            <a:pPr>
              <a:defRPr/>
            </a:pPr>
            <a:endParaRPr lang="en-US" sz="14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u="sng" dirty="0" smtClean="0">
                <a:solidFill>
                  <a:srgbClr val="FFFF00"/>
                </a:solidFill>
                <a:latin typeface="Calibri" pitchFamily="34" charset="0"/>
              </a:rPr>
              <a:t>Make sure review for all SUs for the opening.</a:t>
            </a:r>
          </a:p>
          <a:p>
            <a:pPr>
              <a:defRPr/>
            </a:pPr>
            <a:endParaRPr lang="en-US" sz="1400" b="1" dirty="0" smtClean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 smtClean="0">
                <a:solidFill>
                  <a:srgbClr val="FFFF00"/>
                </a:solidFill>
                <a:latin typeface="Calibri" pitchFamily="34" charset="0"/>
              </a:rPr>
              <a:t>Review the Amendment Rationale that provides context, reference to additional information (if provided attachments), etc.</a:t>
            </a: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4267200" y="2895600"/>
            <a:ext cx="762000" cy="3048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381000" y="0"/>
            <a:ext cx="82296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8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-10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Silviculture</a:t>
            </a:r>
            <a:r>
              <a:rPr kumimoji="0" lang="en-US" sz="28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Prescription Amendment                                   (Proposed Amendment)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95400"/>
            <a:ext cx="700497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381000" y="3048000"/>
            <a:ext cx="1524000" cy="3048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562600" y="4724400"/>
            <a:ext cx="1752600" cy="2286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3400" y="5257800"/>
            <a:ext cx="769620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600" b="1" dirty="0">
                <a:solidFill>
                  <a:srgbClr val="FFFF00"/>
                </a:solidFill>
                <a:latin typeface="Calibri" pitchFamily="34" charset="0"/>
              </a:rPr>
              <a:t>“SUB” status will not allow declaration and any attempt for any other SU modifications due to pending review</a:t>
            </a:r>
            <a:r>
              <a:rPr lang="en-US" sz="1600" b="1" dirty="0" smtClean="0">
                <a:solidFill>
                  <a:srgbClr val="FFFF00"/>
                </a:solidFill>
                <a:latin typeface="Calibri" pitchFamily="34" charset="0"/>
              </a:rPr>
              <a:t>.</a:t>
            </a:r>
          </a:p>
          <a:p>
            <a:pPr>
              <a:defRPr/>
            </a:pPr>
            <a:endParaRPr lang="en-US" sz="1600" b="1" dirty="0" smtClean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600" b="1" dirty="0" smtClean="0">
                <a:solidFill>
                  <a:srgbClr val="FFFF00"/>
                </a:solidFill>
                <a:latin typeface="Calibri" pitchFamily="34" charset="0"/>
              </a:rPr>
              <a:t>Must “Approve” or “Not Approve” to enable opening to be available for next steps.</a:t>
            </a:r>
            <a:endParaRPr lang="en-US" sz="16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–Amendment requiring approval 	</a:t>
            </a:r>
            <a:b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</a:b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	Inbox – RESULTS Approver role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57200" y="3276600"/>
            <a:ext cx="9296400" cy="34470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FFFF00"/>
                </a:solidFill>
                <a:latin typeface="Calibri" pitchFamily="34" charset="0"/>
              </a:rPr>
              <a:t>S201 – Inbox Search  </a:t>
            </a:r>
          </a:p>
          <a:p>
            <a:pPr>
              <a:defRPr/>
            </a:pPr>
            <a:r>
              <a:rPr lang="en-US" b="1" dirty="0" smtClean="0">
                <a:solidFill>
                  <a:srgbClr val="FFFF00"/>
                </a:solidFill>
                <a:latin typeface="Calibri" pitchFamily="34" charset="0"/>
              </a:rPr>
              <a:t>Ministry personnel </a:t>
            </a:r>
            <a:r>
              <a:rPr lang="en-US" b="1" dirty="0">
                <a:solidFill>
                  <a:srgbClr val="FFFF00"/>
                </a:solidFill>
                <a:latin typeface="Calibri" pitchFamily="34" charset="0"/>
              </a:rPr>
              <a:t>must have “Approver” role to action.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Details 		Take to S310 – to enable review of  Submitted Proposal.</a:t>
            </a:r>
          </a:p>
          <a:p>
            <a:pPr>
              <a:defRPr/>
            </a:pP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C00000"/>
                </a:solidFill>
                <a:latin typeface="Calibri" pitchFamily="34" charset="0"/>
              </a:rPr>
              <a:t>Approve</a:t>
            </a: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  		Will approve Submitted Amendment –</a:t>
            </a: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               		Opening will change from “SUB” to “APP” status</a:t>
            </a: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-----------------------------------------------------------------------------------------------------------------</a:t>
            </a:r>
          </a:p>
          <a:p>
            <a:pPr>
              <a:defRPr/>
            </a:pP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C00000"/>
                </a:solidFill>
                <a:latin typeface="Calibri" pitchFamily="34" charset="0"/>
              </a:rPr>
              <a:t>Not</a:t>
            </a: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         </a:t>
            </a:r>
            <a:r>
              <a:rPr lang="en-US" sz="1400" b="1" dirty="0">
                <a:solidFill>
                  <a:srgbClr val="FFFF75"/>
                </a:solidFill>
                <a:latin typeface="Calibri" pitchFamily="34" charset="0"/>
              </a:rPr>
              <a:t>Approver:  	</a:t>
            </a: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Requires mandatory reason to explain reason for not approval.</a:t>
            </a:r>
          </a:p>
          <a:p>
            <a:pPr>
              <a:defRPr/>
            </a:pPr>
            <a:r>
              <a:rPr lang="en-US" sz="1400" b="1" dirty="0">
                <a:solidFill>
                  <a:srgbClr val="C00000"/>
                </a:solidFill>
                <a:latin typeface="Calibri" pitchFamily="34" charset="0"/>
              </a:rPr>
              <a:t>Approve</a:t>
            </a: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 		Opening change from “SUB” to “AMD”</a:t>
            </a:r>
          </a:p>
          <a:p>
            <a:pPr>
              <a:defRPr/>
            </a:pP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              </a:t>
            </a:r>
            <a:r>
              <a:rPr lang="en-US" sz="1400" b="1" dirty="0">
                <a:solidFill>
                  <a:srgbClr val="FFFF75"/>
                </a:solidFill>
                <a:latin typeface="Calibri" pitchFamily="34" charset="0"/>
              </a:rPr>
              <a:t>Submitter:  	</a:t>
            </a: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Make decision for next step:</a:t>
            </a: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		Delete Amendment – change from “AMD” status to “APP” to start over</a:t>
            </a: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		Modify existing Proposed Amendment to resubmit – change from “AMD” to “SUB”</a:t>
            </a:r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43738" y="3657600"/>
            <a:ext cx="2024062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1539875"/>
            <a:ext cx="7391400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–Amendment requiring approval 	</a:t>
            </a:r>
            <a:b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</a:b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	Inbox – RESULTS Approver role</a:t>
            </a:r>
          </a:p>
        </p:txBody>
      </p:sp>
      <p:sp>
        <p:nvSpPr>
          <p:cNvPr id="50185" name="Rectangle 14"/>
          <p:cNvSpPr>
            <a:spLocks noChangeArrowheads="1"/>
          </p:cNvSpPr>
          <p:nvPr/>
        </p:nvSpPr>
        <p:spPr bwMode="auto">
          <a:xfrm>
            <a:off x="6096000" y="2971799"/>
            <a:ext cx="1371600" cy="2270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018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2347913"/>
            <a:ext cx="170338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Connector 10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0" y="2438400"/>
            <a:ext cx="2819400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Upon Approval – Status changed to “APP”</a:t>
            </a:r>
          </a:p>
          <a:p>
            <a:pPr>
              <a:defRPr/>
            </a:pPr>
            <a:endParaRPr lang="en-US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All changes from the Amendment is now reflected current  S310-Stocking Standards.</a:t>
            </a:r>
          </a:p>
          <a:p>
            <a:pPr>
              <a:defRPr/>
            </a:pPr>
            <a:endParaRPr lang="en-US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SU History &amp; History contains Audited changes.</a:t>
            </a: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–Amendment requiring approval 	</a:t>
            </a:r>
            <a:b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</a:b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	Inbox – Approved Opening</a:t>
            </a:r>
          </a:p>
        </p:txBody>
      </p:sp>
      <p:sp>
        <p:nvSpPr>
          <p:cNvPr id="51207" name="Rectangle 13"/>
          <p:cNvSpPr>
            <a:spLocks noChangeArrowheads="1"/>
          </p:cNvSpPr>
          <p:nvPr/>
        </p:nvSpPr>
        <p:spPr bwMode="auto">
          <a:xfrm>
            <a:off x="2438400" y="1600200"/>
            <a:ext cx="11430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120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88" y="1295400"/>
            <a:ext cx="5932487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9" name="Rectangle 16"/>
          <p:cNvSpPr>
            <a:spLocks noChangeArrowheads="1"/>
          </p:cNvSpPr>
          <p:nvPr/>
        </p:nvSpPr>
        <p:spPr bwMode="auto">
          <a:xfrm>
            <a:off x="2438400" y="1600200"/>
            <a:ext cx="18288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0" name="Rectangle 18"/>
          <p:cNvSpPr>
            <a:spLocks noChangeArrowheads="1"/>
          </p:cNvSpPr>
          <p:nvPr/>
        </p:nvSpPr>
        <p:spPr bwMode="auto">
          <a:xfrm>
            <a:off x="1866900" y="3657600"/>
            <a:ext cx="6858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1" name="Rectangle 19"/>
          <p:cNvSpPr>
            <a:spLocks noChangeArrowheads="1"/>
          </p:cNvSpPr>
          <p:nvPr/>
        </p:nvSpPr>
        <p:spPr bwMode="auto">
          <a:xfrm>
            <a:off x="3733800" y="2552700"/>
            <a:ext cx="381000" cy="2286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88" y="1143000"/>
            <a:ext cx="5994400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8400" y="1841500"/>
            <a:ext cx="236220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Upon Approval – Status changed to “APP”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All changes from the Amendment is now reflected.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SU History &amp; History contains Audited changes.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Changes items from the Action is in </a:t>
            </a:r>
            <a:r>
              <a:rPr lang="en-US" sz="1400" b="1" i="1" dirty="0">
                <a:solidFill>
                  <a:srgbClr val="FF3300"/>
                </a:solidFill>
                <a:latin typeface="Calibri" pitchFamily="34" charset="0"/>
              </a:rPr>
              <a:t>(red)</a:t>
            </a: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.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3300"/>
                </a:solidFill>
                <a:latin typeface="Calibri" pitchFamily="34" charset="0"/>
              </a:rPr>
              <a:t>Only has changes effective March 11, 2008                      (date which this infrastructure was created)</a:t>
            </a: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Auditing – SU History</a:t>
            </a:r>
          </a:p>
        </p:txBody>
      </p:sp>
      <p:sp>
        <p:nvSpPr>
          <p:cNvPr id="52232" name="Rectangle 19"/>
          <p:cNvSpPr>
            <a:spLocks noChangeArrowheads="1"/>
          </p:cNvSpPr>
          <p:nvPr/>
        </p:nvSpPr>
        <p:spPr bwMode="auto">
          <a:xfrm>
            <a:off x="5486400" y="2209800"/>
            <a:ext cx="534988" cy="2286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223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88" y="2413000"/>
            <a:ext cx="5307012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Connector 9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Auditing – History</a:t>
            </a:r>
          </a:p>
        </p:txBody>
      </p:sp>
      <p:pic>
        <p:nvPicPr>
          <p:cNvPr id="5325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25750"/>
            <a:ext cx="6248400" cy="380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8588" y="3530600"/>
            <a:ext cx="6248400" cy="313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6" name="Rectangle 19"/>
          <p:cNvSpPr>
            <a:spLocks noChangeArrowheads="1"/>
          </p:cNvSpPr>
          <p:nvPr/>
        </p:nvSpPr>
        <p:spPr bwMode="auto">
          <a:xfrm>
            <a:off x="2133600" y="6438900"/>
            <a:ext cx="534988" cy="2286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325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88" y="1295400"/>
            <a:ext cx="701833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248400" y="1714500"/>
            <a:ext cx="3003550" cy="1600438"/>
          </a:xfrm>
          <a:prstGeom prst="rect">
            <a:avLst/>
          </a:prstGeom>
          <a:solidFill>
            <a:srgbClr val="FFFFFF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FF3300"/>
                </a:solidFill>
                <a:latin typeface="Calibri" pitchFamily="34" charset="0"/>
              </a:rPr>
              <a:t>S610 History provides each of event.</a:t>
            </a:r>
          </a:p>
          <a:p>
            <a:pPr>
              <a:defRPr/>
            </a:pPr>
            <a:r>
              <a:rPr lang="en-US" sz="1400" b="1" dirty="0">
                <a:solidFill>
                  <a:srgbClr val="FF3300"/>
                </a:solidFill>
                <a:latin typeface="Calibri" pitchFamily="34" charset="0"/>
              </a:rPr>
              <a:t> </a:t>
            </a:r>
          </a:p>
          <a:p>
            <a:pPr>
              <a:defRPr/>
            </a:pPr>
            <a:r>
              <a:rPr lang="en-US" sz="1400" b="1" dirty="0">
                <a:solidFill>
                  <a:srgbClr val="FF3300"/>
                </a:solidFill>
                <a:latin typeface="Calibri" pitchFamily="34" charset="0"/>
              </a:rPr>
              <a:t>SU History data can also be accessed from S610.</a:t>
            </a:r>
          </a:p>
          <a:p>
            <a:pPr>
              <a:defRPr/>
            </a:pPr>
            <a:endParaRPr lang="en-US" sz="1400" b="1" dirty="0">
              <a:solidFill>
                <a:srgbClr val="FF33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3300"/>
                </a:solidFill>
                <a:latin typeface="Calibri" pitchFamily="34" charset="0"/>
              </a:rPr>
              <a:t>History provides tracking of individual element changed</a:t>
            </a:r>
          </a:p>
        </p:txBody>
      </p:sp>
      <p:sp>
        <p:nvSpPr>
          <p:cNvPr id="53259" name="Rectangle 15"/>
          <p:cNvSpPr>
            <a:spLocks noChangeArrowheads="1"/>
          </p:cNvSpPr>
          <p:nvPr/>
        </p:nvSpPr>
        <p:spPr bwMode="auto">
          <a:xfrm>
            <a:off x="4419600" y="2857500"/>
            <a:ext cx="534988" cy="2286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</a:t>
            </a:r>
            <a:r>
              <a:rPr lang="en-US" sz="2800" dirty="0" err="1" smtClean="0">
                <a:solidFill>
                  <a:srgbClr val="FFFF00"/>
                </a:solidFill>
                <a:effectLst/>
                <a:latin typeface="Calibri" pitchFamily="34" charset="0"/>
              </a:rPr>
              <a:t>Silviculture</a:t>
            </a: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 Prescription Amendment– Flow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304800" y="1676400"/>
            <a:ext cx="7848600" cy="2209800"/>
            <a:chOff x="152400" y="1752600"/>
            <a:chExt cx="7848600" cy="2209800"/>
          </a:xfrm>
        </p:grpSpPr>
        <p:sp>
          <p:nvSpPr>
            <p:cNvPr id="55319" name="Rectangle 11"/>
            <p:cNvSpPr>
              <a:spLocks noChangeArrowheads="1"/>
            </p:cNvSpPr>
            <p:nvPr/>
          </p:nvSpPr>
          <p:spPr bwMode="auto">
            <a:xfrm>
              <a:off x="152400" y="1752600"/>
              <a:ext cx="12192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</a:pPr>
              <a:r>
                <a:rPr lang="en-GB" sz="2000" b="1">
                  <a:solidFill>
                    <a:srgbClr val="FFC000"/>
                  </a:solidFill>
                  <a:latin typeface="Arial" charset="0"/>
                </a:rPr>
                <a:t>Online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</a:pPr>
              <a:endParaRPr lang="en-GB" sz="2000" b="1">
                <a:solidFill>
                  <a:srgbClr val="FFFF75"/>
                </a:solidFill>
                <a:latin typeface="Arial" charset="0"/>
              </a:endParaRPr>
            </a:p>
          </p:txBody>
        </p:sp>
        <p:sp>
          <p:nvSpPr>
            <p:cNvPr id="55320" name="Right Arrow 14"/>
            <p:cNvSpPr>
              <a:spLocks noChangeArrowheads="1"/>
            </p:cNvSpPr>
            <p:nvPr/>
          </p:nvSpPr>
          <p:spPr bwMode="auto">
            <a:xfrm>
              <a:off x="2667000" y="24384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52400" y="24384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APP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752600" y="24384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AMD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505200" y="24384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SUB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55324" name="Right Arrow 21"/>
            <p:cNvSpPr>
              <a:spLocks noChangeArrowheads="1"/>
            </p:cNvSpPr>
            <p:nvPr/>
          </p:nvSpPr>
          <p:spPr bwMode="auto">
            <a:xfrm>
              <a:off x="1066800" y="24384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5334000" y="24765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APP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55326" name="Right Arrow 23"/>
            <p:cNvSpPr>
              <a:spLocks noChangeArrowheads="1"/>
            </p:cNvSpPr>
            <p:nvPr/>
          </p:nvSpPr>
          <p:spPr bwMode="auto">
            <a:xfrm>
              <a:off x="4419600" y="24765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27" name="Right Arrow 24"/>
            <p:cNvSpPr>
              <a:spLocks noChangeArrowheads="1"/>
            </p:cNvSpPr>
            <p:nvPr/>
          </p:nvSpPr>
          <p:spPr bwMode="auto">
            <a:xfrm>
              <a:off x="4419600" y="31242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5334000" y="30480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AMD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4343400" y="2247900"/>
              <a:ext cx="8382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1200" b="1" dirty="0">
                  <a:solidFill>
                    <a:srgbClr val="FFC000"/>
                  </a:solidFill>
                  <a:latin typeface="Arial" charset="0"/>
                </a:rPr>
                <a:t>Approve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4229100" y="2857500"/>
              <a:ext cx="110490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1200" b="1" dirty="0">
                  <a:solidFill>
                    <a:srgbClr val="FFC000"/>
                  </a:solidFill>
                  <a:latin typeface="Arial" charset="0"/>
                </a:rPr>
                <a:t>Not Approve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55331" name="Right Arrow 28"/>
            <p:cNvSpPr>
              <a:spLocks noChangeArrowheads="1"/>
            </p:cNvSpPr>
            <p:nvPr/>
          </p:nvSpPr>
          <p:spPr bwMode="auto">
            <a:xfrm>
              <a:off x="6400800" y="31242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32" name="Right Arrow 29"/>
            <p:cNvSpPr>
              <a:spLocks noChangeArrowheads="1"/>
            </p:cNvSpPr>
            <p:nvPr/>
          </p:nvSpPr>
          <p:spPr bwMode="auto">
            <a:xfrm>
              <a:off x="6400800" y="37338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6248400" y="2857500"/>
              <a:ext cx="110490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1200" b="1" dirty="0">
                  <a:solidFill>
                    <a:srgbClr val="FFC000"/>
                  </a:solidFill>
                  <a:latin typeface="Arial" charset="0"/>
                </a:rPr>
                <a:t>Submit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7086600" y="31242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SUB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6381750" y="3467100"/>
              <a:ext cx="110490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1200" b="1" dirty="0">
                  <a:solidFill>
                    <a:srgbClr val="FFC000"/>
                  </a:solidFill>
                  <a:latin typeface="Arial" charset="0"/>
                </a:rPr>
                <a:t>Delete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7086600" y="36576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APP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381000" y="4114800"/>
            <a:ext cx="6096000" cy="1600200"/>
            <a:chOff x="152400" y="1752600"/>
            <a:chExt cx="6096000" cy="1600200"/>
          </a:xfrm>
        </p:grpSpPr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152400" y="1752600"/>
              <a:ext cx="12192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C000"/>
                  </a:solidFill>
                  <a:latin typeface="Arial" charset="0"/>
                </a:rPr>
                <a:t>ESF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152400" y="24384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APP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42" name="Rectangle 41"/>
            <p:cNvSpPr>
              <a:spLocks noChangeArrowheads="1"/>
            </p:cNvSpPr>
            <p:nvPr/>
          </p:nvSpPr>
          <p:spPr bwMode="auto">
            <a:xfrm>
              <a:off x="3505200" y="24384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SUB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55312" name="Right Arrow 42"/>
            <p:cNvSpPr>
              <a:spLocks noChangeArrowheads="1"/>
            </p:cNvSpPr>
            <p:nvPr/>
          </p:nvSpPr>
          <p:spPr bwMode="auto">
            <a:xfrm>
              <a:off x="1066800" y="2438400"/>
              <a:ext cx="2438400" cy="342900"/>
            </a:xfrm>
            <a:prstGeom prst="rightArrow">
              <a:avLst>
                <a:gd name="adj1" fmla="val 50000"/>
                <a:gd name="adj2" fmla="val 50008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5334000" y="24765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APP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55314" name="Right Arrow 44"/>
            <p:cNvSpPr>
              <a:spLocks noChangeArrowheads="1"/>
            </p:cNvSpPr>
            <p:nvPr/>
          </p:nvSpPr>
          <p:spPr bwMode="auto">
            <a:xfrm>
              <a:off x="4419600" y="24765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15" name="Right Arrow 45"/>
            <p:cNvSpPr>
              <a:spLocks noChangeArrowheads="1"/>
            </p:cNvSpPr>
            <p:nvPr/>
          </p:nvSpPr>
          <p:spPr bwMode="auto">
            <a:xfrm>
              <a:off x="4419600" y="31242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Rectangle 47"/>
            <p:cNvSpPr>
              <a:spLocks noChangeArrowheads="1"/>
            </p:cNvSpPr>
            <p:nvPr/>
          </p:nvSpPr>
          <p:spPr bwMode="auto">
            <a:xfrm>
              <a:off x="4343400" y="2247900"/>
              <a:ext cx="8382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1200" b="1" dirty="0">
                  <a:solidFill>
                    <a:srgbClr val="FFC000"/>
                  </a:solidFill>
                  <a:latin typeface="Arial" charset="0"/>
                </a:rPr>
                <a:t>Approve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4229100" y="2857500"/>
              <a:ext cx="110490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1200" b="1" dirty="0">
                  <a:solidFill>
                    <a:srgbClr val="FFC000"/>
                  </a:solidFill>
                  <a:latin typeface="Arial" charset="0"/>
                </a:rPr>
                <a:t>Not Approve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55" name="Rectangle 54"/>
            <p:cNvSpPr>
              <a:spLocks noChangeArrowheads="1"/>
            </p:cNvSpPr>
            <p:nvPr/>
          </p:nvSpPr>
          <p:spPr bwMode="auto">
            <a:xfrm>
              <a:off x="5334000" y="30480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AMD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cxnSp>
        <p:nvCxnSpPr>
          <p:cNvPr id="55304" name="Straight Connector 56"/>
          <p:cNvCxnSpPr>
            <a:cxnSpLocks noChangeShapeType="1"/>
            <a:stCxn id="264204" idx="1"/>
          </p:cNvCxnSpPr>
          <p:nvPr/>
        </p:nvCxnSpPr>
        <p:spPr bwMode="auto">
          <a:xfrm rot="10800000" flipH="1">
            <a:off x="381000" y="3962400"/>
            <a:ext cx="7010400" cy="3810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55305" name="Straight Connector 58"/>
          <p:cNvCxnSpPr>
            <a:cxnSpLocks noChangeShapeType="1"/>
          </p:cNvCxnSpPr>
          <p:nvPr/>
        </p:nvCxnSpPr>
        <p:spPr bwMode="auto">
          <a:xfrm flipV="1">
            <a:off x="514350" y="4000500"/>
            <a:ext cx="8020050" cy="0"/>
          </a:xfrm>
          <a:prstGeom prst="line">
            <a:avLst/>
          </a:prstGeom>
          <a:noFill/>
          <a:ln w="28575" algn="ctr">
            <a:solidFill>
              <a:srgbClr val="FFFF00"/>
            </a:solidFill>
            <a:round/>
            <a:headEnd/>
            <a:tailEnd/>
          </a:ln>
        </p:spPr>
      </p:cxn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6248400" y="5410200"/>
            <a:ext cx="27051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1400" dirty="0">
                <a:solidFill>
                  <a:srgbClr val="FFC000"/>
                </a:solidFill>
                <a:latin typeface="Arial" charset="0"/>
              </a:rPr>
              <a:t>No changes reflected</a:t>
            </a: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1400" dirty="0">
                <a:solidFill>
                  <a:srgbClr val="FFC000"/>
                </a:solidFill>
                <a:latin typeface="Arial" charset="0"/>
              </a:rPr>
              <a:t>Submitter to respond</a:t>
            </a: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1400" dirty="0">
                <a:solidFill>
                  <a:srgbClr val="FFC000"/>
                </a:solidFill>
                <a:latin typeface="Arial" charset="0"/>
              </a:rPr>
              <a:t>As required on their respective forest management system</a:t>
            </a: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4" name="Rectangle 63"/>
          <p:cNvSpPr>
            <a:spLocks noChangeArrowheads="1"/>
          </p:cNvSpPr>
          <p:nvPr/>
        </p:nvSpPr>
        <p:spPr bwMode="auto">
          <a:xfrm>
            <a:off x="6172200" y="2362200"/>
            <a:ext cx="28575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1400" dirty="0">
                <a:solidFill>
                  <a:srgbClr val="FFC000"/>
                </a:solidFill>
                <a:latin typeface="Arial" charset="0"/>
              </a:rPr>
              <a:t>Changes reflected and audited</a:t>
            </a:r>
            <a:endParaRPr lang="en-GB" sz="14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5" name="Rectangle 64"/>
          <p:cNvSpPr>
            <a:spLocks noChangeArrowheads="1"/>
          </p:cNvSpPr>
          <p:nvPr/>
        </p:nvSpPr>
        <p:spPr bwMode="auto">
          <a:xfrm>
            <a:off x="6248400" y="4838700"/>
            <a:ext cx="28575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1400" dirty="0">
                <a:solidFill>
                  <a:srgbClr val="FFC000"/>
                </a:solidFill>
                <a:latin typeface="Arial" charset="0"/>
              </a:rPr>
              <a:t>Changes reflected and audited</a:t>
            </a:r>
            <a:endParaRPr lang="en-GB" sz="14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81000" y="23622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s.108 Application</a:t>
            </a:r>
            <a:endParaRPr kumimoji="0" lang="en-US" sz="3200" b="0" i="0" u="none" strike="noStrike" kern="1200" cap="none" spc="-10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381000" y="2590800"/>
            <a:ext cx="4038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endParaRPr lang="en-GB" sz="2400" b="1">
              <a:solidFill>
                <a:srgbClr val="E7F20C"/>
              </a:solidFill>
            </a:endParaRPr>
          </a:p>
          <a:p>
            <a:pPr algn="ctr"/>
            <a:endParaRPr lang="en-GB" sz="2400" b="1">
              <a:solidFill>
                <a:srgbClr val="E7F20C"/>
              </a:solidFill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772400" cy="914400"/>
          </a:xfrm>
          <a:noFill/>
          <a:ln/>
        </p:spPr>
        <p:txBody>
          <a:bodyPr/>
          <a:lstStyle/>
          <a:p>
            <a:r>
              <a:rPr lang="en-GB" sz="3600" dirty="0">
                <a:solidFill>
                  <a:srgbClr val="FFC000"/>
                </a:solidFill>
                <a:latin typeface="+mn-lt"/>
                <a:cs typeface="Arial" pitchFamily="34" charset="0"/>
              </a:rPr>
              <a:t>RESULTS </a:t>
            </a:r>
            <a:r>
              <a:rPr lang="en-GB" sz="3600" dirty="0" smtClean="0">
                <a:solidFill>
                  <a:srgbClr val="FFC000"/>
                </a:solidFill>
                <a:latin typeface="+mn-lt"/>
                <a:cs typeface="Arial" pitchFamily="34" charset="0"/>
              </a:rPr>
              <a:t>FRPA s.108 </a:t>
            </a:r>
            <a:r>
              <a:rPr lang="en-GB" sz="3600" dirty="0">
                <a:solidFill>
                  <a:srgbClr val="FFC000"/>
                </a:solidFill>
                <a:latin typeface="+mn-lt"/>
                <a:cs typeface="Arial" pitchFamily="34" charset="0"/>
              </a:rPr>
              <a:t>Application </a:t>
            </a:r>
          </a:p>
        </p:txBody>
      </p:sp>
      <p:sp>
        <p:nvSpPr>
          <p:cNvPr id="10" name="Rectangle 12"/>
          <p:cNvSpPr>
            <a:spLocks noGrp="1" noChangeArrowheads="1"/>
          </p:cNvSpPr>
          <p:nvPr>
            <p:ph idx="1"/>
          </p:nvPr>
        </p:nvSpPr>
        <p:spPr bwMode="auto">
          <a:xfrm>
            <a:off x="609600" y="1676400"/>
            <a:ext cx="82296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US" sz="2400" dirty="0" smtClean="0">
                <a:solidFill>
                  <a:srgbClr val="FFFF00"/>
                </a:solidFill>
                <a:effectLst/>
                <a:latin typeface="Arial" charset="0"/>
              </a:rPr>
              <a:t>Overview of FRPA s.108 – Legislation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US" sz="2400" dirty="0" smtClean="0">
                <a:solidFill>
                  <a:srgbClr val="FFFF00"/>
                </a:solidFill>
                <a:effectLst/>
                <a:latin typeface="Arial" charset="0"/>
              </a:rPr>
              <a:t>Requirements for s.108 Application using RESULTS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US" sz="2400" dirty="0" smtClean="0">
                <a:solidFill>
                  <a:srgbClr val="FFFF00"/>
                </a:solidFill>
                <a:effectLst/>
                <a:latin typeface="Arial" charset="0"/>
              </a:rPr>
              <a:t>Steps to complete the processing a s.108 Application (Inbox)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US" sz="2400" dirty="0" smtClean="0">
                <a:solidFill>
                  <a:srgbClr val="FFFF00"/>
                </a:solidFill>
                <a:effectLst/>
                <a:latin typeface="Arial" charset="0"/>
              </a:rPr>
              <a:t>Show key s.108 documentation links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None/>
            </a:pPr>
            <a:endParaRPr lang="en-GB" sz="2400" dirty="0" smtClean="0">
              <a:effectLst/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None/>
            </a:pPr>
            <a:endParaRPr lang="en-GB" sz="2400" dirty="0" smtClean="0">
              <a:effectLst/>
              <a:latin typeface="Arial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620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229600" cy="914400"/>
          </a:xfrm>
        </p:spPr>
        <p:txBody>
          <a:bodyPr/>
          <a:lstStyle/>
          <a:p>
            <a:pPr algn="l"/>
            <a:r>
              <a:rPr lang="en-US" sz="3600" dirty="0">
                <a:solidFill>
                  <a:srgbClr val="FFFF00"/>
                </a:solidFill>
                <a:latin typeface="+mn-lt"/>
              </a:rPr>
              <a:t>s.108 Application - Legislation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457200" y="12954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2000" dirty="0">
                <a:solidFill>
                  <a:srgbClr val="FFFF00"/>
                </a:solidFill>
                <a:latin typeface="Arial" charset="0"/>
              </a:rPr>
              <a:t>FRPA </a:t>
            </a: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s.108 – Government may fund extra expense or waive obligation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sz="2000" dirty="0" smtClean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Because of an event causing damage (FPPR s 96 (1.1)), the obligation to establish a free growing stand cannot be met without significant expenses than would have been the case if the damage had not occurred, and 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sz="2000" dirty="0" smtClean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The person 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did not cause or contribute to cause of damage, 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exercised due diligence in relation to the cause of the damage, or 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contributed to the cause of the damage but only as a result of an officially induced error.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838200" y="1524000"/>
            <a:ext cx="7010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Minister must grant 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Relief of obligation, or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Grant funding to restore stand of trees on the area affected by the event to the stage the stand had reached at the time of damage or to a stage that is consistent with an agreement between the person and the minister.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09600" y="228600"/>
            <a:ext cx="82296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s.108 Application - Legislation</a:t>
            </a:r>
            <a:endParaRPr kumimoji="0" lang="en-US" sz="40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82000" cy="1295400"/>
          </a:xfrm>
        </p:spPr>
        <p:txBody>
          <a:bodyPr/>
          <a:lstStyle/>
          <a:p>
            <a:pPr algn="l"/>
            <a:r>
              <a:rPr lang="en-US" sz="2800" dirty="0" smtClean="0">
                <a:solidFill>
                  <a:srgbClr val="FFFF00"/>
                </a:solidFill>
                <a:latin typeface="+mn-lt"/>
              </a:rPr>
              <a:t>Must be Current on Reporting to submit s.108 Application</a:t>
            </a:r>
            <a:endParaRPr lang="en-US" sz="28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95267" name="Rectangle 3"/>
          <p:cNvSpPr>
            <a:spLocks noChangeArrowheads="1"/>
          </p:cNvSpPr>
          <p:nvPr/>
        </p:nvSpPr>
        <p:spPr bwMode="auto">
          <a:xfrm>
            <a:off x="381000" y="16002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FFFFFF"/>
                </a:solidFill>
                <a:latin typeface="Arial" charset="0"/>
              </a:rPr>
              <a:t>Submissions that must be </a:t>
            </a:r>
            <a:r>
              <a:rPr lang="en-US" sz="2000" dirty="0">
                <a:solidFill>
                  <a:srgbClr val="FFFFFF"/>
                </a:solidFill>
                <a:latin typeface="Arial" charset="0"/>
              </a:rPr>
              <a:t>in RESULTS before </a:t>
            </a:r>
            <a:r>
              <a:rPr lang="en-US" sz="2000" dirty="0" smtClean="0">
                <a:solidFill>
                  <a:srgbClr val="FFFFFF"/>
                </a:solidFill>
                <a:latin typeface="Arial" charset="0"/>
              </a:rPr>
              <a:t>the s.108 </a:t>
            </a:r>
            <a:r>
              <a:rPr lang="en-US" sz="2000" dirty="0">
                <a:solidFill>
                  <a:srgbClr val="FFFFFF"/>
                </a:solidFill>
                <a:latin typeface="Arial" charset="0"/>
              </a:rPr>
              <a:t>Application process</a:t>
            </a: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r>
              <a:rPr lang="en-US" sz="2000" u="sng" dirty="0" smtClean="0">
                <a:solidFill>
                  <a:srgbClr val="FFFF00"/>
                </a:solidFill>
                <a:latin typeface="Arial" charset="0"/>
              </a:rPr>
              <a:t>Pre-event forest cover:</a:t>
            </a: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  to reflect pre-catastrophic event stand condition.  Note: this should be submitted </a:t>
            </a:r>
            <a:r>
              <a:rPr lang="en-US" sz="2000" u="sng" dirty="0" smtClean="0">
                <a:solidFill>
                  <a:srgbClr val="FFFF00"/>
                </a:solidFill>
                <a:latin typeface="Arial" charset="0"/>
              </a:rPr>
              <a:t>first</a:t>
            </a: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 if not already in RESULTS.</a:t>
            </a: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r>
              <a:rPr lang="en-US" sz="2000" u="sng" dirty="0" smtClean="0">
                <a:solidFill>
                  <a:srgbClr val="FFFF00"/>
                </a:solidFill>
                <a:latin typeface="Arial" charset="0"/>
              </a:rPr>
              <a:t>Post-event forest cover : </a:t>
            </a: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to reflect forest stand condition after the catastrophic event.</a:t>
            </a:r>
            <a:endParaRPr lang="en-US" sz="2000" dirty="0">
              <a:solidFill>
                <a:srgbClr val="FFFF00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r>
              <a:rPr lang="en-US" sz="2000" dirty="0">
                <a:solidFill>
                  <a:srgbClr val="FFFF00"/>
                </a:solidFill>
                <a:latin typeface="Arial" charset="0"/>
              </a:rPr>
              <a:t>Submission of new disturbance activity to reflect catastrophic </a:t>
            </a: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event</a:t>
            </a: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endParaRPr lang="en-US" sz="20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572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1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4537787"/>
            <a:ext cx="7010400" cy="2320213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516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95400"/>
            <a:ext cx="6248400" cy="3801777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914400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s.108 – Pre and Post Condition</a:t>
            </a:r>
            <a:br>
              <a:rPr lang="en-US" sz="3200" dirty="0" smtClean="0">
                <a:solidFill>
                  <a:srgbClr val="FFFF00"/>
                </a:solidFill>
                <a:latin typeface="+mn-lt"/>
              </a:rPr>
            </a:br>
            <a:r>
              <a:rPr lang="en-US" sz="3200" dirty="0">
                <a:solidFill>
                  <a:srgbClr val="FFFF00"/>
                </a:solidFill>
                <a:latin typeface="+mn-lt"/>
              </a:rPr>
              <a:t>	</a:t>
            </a: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Ensure Forest Cover Up-to-Date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6858000" y="1676400"/>
            <a:ext cx="19240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Requires forest cover up to stand condition </a:t>
            </a:r>
            <a:r>
              <a:rPr lang="en-GB" sz="1400" u="sng" dirty="0" smtClean="0">
                <a:solidFill>
                  <a:srgbClr val="FFFF00"/>
                </a:solidFill>
                <a:latin typeface="Arial" charset="0"/>
              </a:rPr>
              <a:t>before</a:t>
            </a: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 catastrophic event.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If not in RESULTS, submit this first.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>
                <a:solidFill>
                  <a:srgbClr val="FFFF00"/>
                </a:solidFill>
                <a:latin typeface="Arial" charset="0"/>
              </a:rPr>
              <a:t/>
            </a:r>
            <a:br>
              <a:rPr lang="en-GB" sz="1400" dirty="0">
                <a:solidFill>
                  <a:srgbClr val="FFFF00"/>
                </a:solidFill>
                <a:latin typeface="Arial" charset="0"/>
              </a:rPr>
            </a:b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Wait a day.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Then submit forest cover reflecting </a:t>
            </a:r>
            <a:r>
              <a:rPr lang="en-GB" sz="1400" u="sng" dirty="0" smtClean="0">
                <a:solidFill>
                  <a:srgbClr val="FFFF00"/>
                </a:solidFill>
                <a:latin typeface="Arial" charset="0"/>
              </a:rPr>
              <a:t>after</a:t>
            </a: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 the catastrophic event.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209800" y="1562100"/>
            <a:ext cx="373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0000"/>
                </a:solidFill>
                <a:latin typeface="Arial" charset="0"/>
              </a:rPr>
              <a:t>Pre-Catastrophic Event Forest Cover</a:t>
            </a: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5410200" y="4724400"/>
            <a:ext cx="373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0000"/>
                </a:solidFill>
                <a:latin typeface="Arial" charset="0"/>
              </a:rPr>
              <a:t>Post-Catastrophic Event Forest Cover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4572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763000" cy="990600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s.108 – Disturbance Report for Catastrophic Event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1143000" y="5029200"/>
            <a:ext cx="6019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Disturbance Record must exist for catastrophic event</a:t>
            </a:r>
          </a:p>
        </p:txBody>
      </p:sp>
      <p:pic>
        <p:nvPicPr>
          <p:cNvPr id="5314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799" y="1828800"/>
            <a:ext cx="8085137" cy="29718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cxnSp>
        <p:nvCxnSpPr>
          <p:cNvPr id="5" name="Straight Connector 4"/>
          <p:cNvCxnSpPr/>
          <p:nvPr/>
        </p:nvCxnSpPr>
        <p:spPr>
          <a:xfrm>
            <a:off x="4572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382000" cy="1295400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s.108 – Retain Data Integrity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95267" name="Rectangle 3"/>
          <p:cNvSpPr>
            <a:spLocks noChangeArrowheads="1"/>
          </p:cNvSpPr>
          <p:nvPr/>
        </p:nvSpPr>
        <p:spPr bwMode="auto">
          <a:xfrm>
            <a:off x="304800" y="1676400"/>
            <a:ext cx="8153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Do not change the initial disturbance start date for the opening as this still applies to the original obligation of the opening.</a:t>
            </a:r>
          </a:p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Must supply new disturbance to reflect new catastrophic disturbance. The disturbance area should reflect the net area under the s.108 Application seeking relief of obligation or funding request.</a:t>
            </a:r>
          </a:p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New disturbance </a:t>
            </a:r>
            <a:r>
              <a:rPr lang="en-US" sz="2000" u="sng" dirty="0" smtClean="0">
                <a:solidFill>
                  <a:srgbClr val="FFFF00"/>
                </a:solidFill>
                <a:latin typeface="Arial" charset="0"/>
              </a:rPr>
              <a:t>will not</a:t>
            </a: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 change the regeneration and free growing milestone dates.</a:t>
            </a:r>
          </a:p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Must submit an amendment to extend regeneration &amp; free growing dates and/or modify stocking standards.</a:t>
            </a: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endParaRPr lang="en-US" sz="2000" dirty="0">
              <a:solidFill>
                <a:srgbClr val="FFFF00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1800" dirty="0">
              <a:solidFill>
                <a:srgbClr val="FFFF00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dirty="0">
              <a:solidFill>
                <a:srgbClr val="FFFF00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572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2000" cy="1295400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RESULTS – Modifications </a:t>
            </a: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 to </a:t>
            </a: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Stocking Standards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95267" name="Rectangle 3"/>
          <p:cNvSpPr>
            <a:spLocks noChangeArrowheads="1"/>
          </p:cNvSpPr>
          <p:nvPr/>
        </p:nvSpPr>
        <p:spPr bwMode="auto">
          <a:xfrm>
            <a:off x="381000" y="1295400"/>
            <a:ext cx="8382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Requirements to Modify Stocking Standards:</a:t>
            </a:r>
          </a:p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 sz="1700" u="sng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Silviculture</a:t>
            </a:r>
            <a:r>
              <a:rPr lang="en-US" sz="1700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Prescription</a:t>
            </a:r>
            <a:r>
              <a:rPr lang="en-US" sz="1700" u="sng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en-US" sz="1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 Create and submit </a:t>
            </a:r>
            <a:r>
              <a:rPr lang="en-US" sz="170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silviculture</a:t>
            </a:r>
            <a:r>
              <a:rPr lang="en-US" sz="1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 prescription amendment (requiring approval)</a:t>
            </a:r>
          </a:p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 sz="1700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Site Plans</a:t>
            </a:r>
            <a:r>
              <a:rPr lang="en-US" sz="1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: Will </a:t>
            </a:r>
            <a:r>
              <a:rPr lang="en-CA" sz="1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need to submit a new stocking standard</a:t>
            </a:r>
          </a:p>
          <a:p>
            <a:pPr lvl="2"/>
            <a:endParaRPr lang="en-CA" sz="17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CA" sz="1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a)  </a:t>
            </a:r>
            <a:r>
              <a:rPr lang="en-CA" sz="17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Site plans under FDP</a:t>
            </a:r>
            <a:r>
              <a:rPr lang="en-CA" sz="1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: New standards must be submitted to RESULTS</a:t>
            </a:r>
          </a:p>
          <a:p>
            <a:pPr lvl="2"/>
            <a:endParaRPr lang="en-US" sz="17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CA" sz="1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b)  </a:t>
            </a:r>
            <a:r>
              <a:rPr lang="en-CA" sz="17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Site plans under FSP</a:t>
            </a:r>
            <a:r>
              <a:rPr lang="en-CA" sz="1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: New standards must be submitted via the FSPTS and constitute an FSP amendment requiring approval.  </a:t>
            </a:r>
          </a:p>
          <a:p>
            <a:pPr lvl="2"/>
            <a:endParaRPr lang="en-CA" sz="17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CA" sz="1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Unless FSP has some language allowing for stocking standards modification via approved variations </a:t>
            </a:r>
          </a:p>
          <a:p>
            <a:pPr lvl="2"/>
            <a:endParaRPr lang="en-CA" sz="17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lvl="2"/>
            <a:r>
              <a:rPr lang="en-CA" sz="1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e.g. For standard units where a natural disturbance occurred after area was reforested, the FG/RG offsets may be amended via approved variation to accommodate the disturbance</a:t>
            </a:r>
            <a:endParaRPr lang="en-US" sz="17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1905000" lvl="3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endParaRPr lang="en-US" sz="17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18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dirty="0">
              <a:solidFill>
                <a:srgbClr val="FFFF00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572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FFFF00"/>
                </a:solidFill>
                <a:latin typeface="+mn-lt"/>
              </a:rPr>
              <a:t>s.108 Application </a:t>
            </a: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– </a:t>
            </a:r>
            <a:r>
              <a:rPr lang="en-US" sz="3200" dirty="0" err="1" smtClean="0">
                <a:solidFill>
                  <a:srgbClr val="FFFF00"/>
                </a:solidFill>
                <a:latin typeface="+mn-lt"/>
              </a:rPr>
              <a:t>Silv</a:t>
            </a: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 Prescription  Amendments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609600" y="1447800"/>
            <a:ext cx="8001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§"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May need to initiate an amendment to accommodate changes caused by catastrophic event (NAR, extension of regeneration and free growing years, etc)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§"/>
            </a:pPr>
            <a:endParaRPr lang="en-GB" sz="2000" dirty="0" smtClean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§"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Amendments should be completed and submitted                      </a:t>
            </a:r>
            <a:r>
              <a:rPr lang="en-GB" sz="2000" u="sng" dirty="0" smtClean="0">
                <a:solidFill>
                  <a:srgbClr val="FF0000"/>
                </a:solidFill>
                <a:latin typeface="Arial" charset="0"/>
              </a:rPr>
              <a:t>prior to </a:t>
            </a: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s.108 Application creation.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§"/>
            </a:pPr>
            <a:endParaRPr lang="en-GB" sz="2000" dirty="0" smtClean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§"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This ensures the amendment is indicated and reflected in the s.108 Application.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§"/>
            </a:pPr>
            <a:endParaRPr lang="en-GB" sz="2000" dirty="0" smtClean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§"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Approval of s.108 Application will also approve </a:t>
            </a:r>
            <a:r>
              <a:rPr lang="en-GB" sz="2000" dirty="0" err="1" smtClean="0">
                <a:solidFill>
                  <a:srgbClr val="FFFF00"/>
                </a:solidFill>
                <a:latin typeface="Arial" charset="0"/>
              </a:rPr>
              <a:t>silviculture</a:t>
            </a: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 prescription at the same time.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§"/>
            </a:pPr>
            <a:endParaRPr lang="en-GB" sz="2000" dirty="0" smtClean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§"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Approver must ensure they review content of the Proposed Amendment in the process of s.108 Application Review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382000" cy="1295400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RESULTS – s.108 Approver Review Steps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95267" name="Rectangle 3"/>
          <p:cNvSpPr>
            <a:spLocks noChangeArrowheads="1"/>
          </p:cNvSpPr>
          <p:nvPr/>
        </p:nvSpPr>
        <p:spPr bwMode="auto">
          <a:xfrm>
            <a:off x="304800" y="1600200"/>
            <a:ext cx="8153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+mj-lt"/>
              <a:buAutoNum type="arabicPeriod"/>
            </a:pPr>
            <a:r>
              <a:rPr lang="en-US" sz="1800" dirty="0" smtClean="0">
                <a:solidFill>
                  <a:srgbClr val="FFFF00"/>
                </a:solidFill>
                <a:latin typeface="Arial" charset="0"/>
              </a:rPr>
              <a:t>Ensure all pre-requisite information is in RESULTS (pre &amp; post forest cover and natural disturbance report) and authorization boxes are checked.  Note relief of obligation vs. request for funding.</a:t>
            </a:r>
          </a:p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+mj-lt"/>
              <a:buAutoNum type="arabicPeriod"/>
            </a:pPr>
            <a:r>
              <a:rPr lang="en-US" sz="1800" dirty="0" smtClean="0">
                <a:solidFill>
                  <a:srgbClr val="FFFF00"/>
                </a:solidFill>
                <a:latin typeface="Arial" charset="0"/>
              </a:rPr>
              <a:t>If applicable, review submitted </a:t>
            </a:r>
            <a:r>
              <a:rPr lang="en-US" sz="1800" dirty="0" err="1" smtClean="0">
                <a:solidFill>
                  <a:srgbClr val="FFFF00"/>
                </a:solidFill>
                <a:latin typeface="Arial" charset="0"/>
              </a:rPr>
              <a:t>silviculture</a:t>
            </a:r>
            <a:r>
              <a:rPr lang="en-US" sz="1800" dirty="0" smtClean="0">
                <a:solidFill>
                  <a:srgbClr val="FFFF00"/>
                </a:solidFill>
                <a:latin typeface="Arial" charset="0"/>
              </a:rPr>
              <a:t> prescription amendment or if site plan</a:t>
            </a:r>
            <a:r>
              <a:rPr lang="en-US" dirty="0" smtClean="0">
                <a:solidFill>
                  <a:srgbClr val="FFFF00"/>
                </a:solidFill>
                <a:latin typeface="Arial" charset="0"/>
              </a:rPr>
              <a:t>.</a:t>
            </a:r>
            <a:endParaRPr lang="en-US" sz="1800" dirty="0" smtClean="0">
              <a:solidFill>
                <a:srgbClr val="FFFF00"/>
              </a:solidFill>
              <a:latin typeface="Arial" charset="0"/>
            </a:endParaRPr>
          </a:p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+mj-lt"/>
              <a:buAutoNum type="arabicPeriod"/>
            </a:pPr>
            <a:r>
              <a:rPr lang="en-US" sz="1800" dirty="0" smtClean="0">
                <a:solidFill>
                  <a:srgbClr val="FFFF00"/>
                </a:solidFill>
                <a:latin typeface="Arial" charset="0"/>
              </a:rPr>
              <a:t>(Approver) Reviews s.108 Approves or Not Approves s.108 Application</a:t>
            </a:r>
          </a:p>
          <a:p>
            <a:pPr marL="1066800" lvl="1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FFFF00"/>
                </a:solidFill>
                <a:latin typeface="Arial" charset="0"/>
              </a:rPr>
              <a:t>Approved:  </a:t>
            </a:r>
            <a:r>
              <a:rPr lang="en-US" dirty="0" smtClean="0">
                <a:solidFill>
                  <a:srgbClr val="FFFF00"/>
                </a:solidFill>
                <a:latin typeface="Arial" charset="0"/>
              </a:rPr>
              <a:t>s.108 is in Approved </a:t>
            </a:r>
            <a:r>
              <a:rPr lang="en-US" sz="1800" dirty="0" smtClean="0">
                <a:solidFill>
                  <a:srgbClr val="FFFF00"/>
                </a:solidFill>
                <a:latin typeface="Arial" charset="0"/>
              </a:rPr>
              <a:t>(</a:t>
            </a:r>
            <a:r>
              <a:rPr lang="en-US" sz="1800" dirty="0" smtClean="0">
                <a:solidFill>
                  <a:srgbClr val="C00000"/>
                </a:solidFill>
                <a:latin typeface="Arial" charset="0"/>
              </a:rPr>
              <a:t>APP</a:t>
            </a:r>
            <a:r>
              <a:rPr lang="en-US" sz="1800" dirty="0" smtClean="0">
                <a:solidFill>
                  <a:srgbClr val="FFFF00"/>
                </a:solidFill>
                <a:latin typeface="Arial" charset="0"/>
              </a:rPr>
              <a:t>) </a:t>
            </a:r>
            <a:r>
              <a:rPr lang="en-US" dirty="0" smtClean="0">
                <a:solidFill>
                  <a:srgbClr val="FFFF00"/>
                </a:solidFill>
                <a:latin typeface="Arial" charset="0"/>
              </a:rPr>
              <a:t>status and cannot be changed.</a:t>
            </a:r>
            <a:endParaRPr lang="en-US" sz="1800" dirty="0" smtClean="0">
              <a:solidFill>
                <a:srgbClr val="FFFF00"/>
              </a:solidFill>
              <a:latin typeface="Arial" charset="0"/>
            </a:endParaRPr>
          </a:p>
          <a:p>
            <a:pPr marL="1066800" lvl="1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FFFF00"/>
                </a:solidFill>
                <a:latin typeface="Arial" charset="0"/>
              </a:rPr>
              <a:t>Not Approved:  s.108 Application remains in system in (</a:t>
            </a:r>
            <a:r>
              <a:rPr lang="en-US" sz="1800" dirty="0" smtClean="0">
                <a:solidFill>
                  <a:srgbClr val="C00000"/>
                </a:solidFill>
                <a:latin typeface="Arial" charset="0"/>
              </a:rPr>
              <a:t>DFT</a:t>
            </a:r>
            <a:r>
              <a:rPr lang="en-US" sz="1800" dirty="0" smtClean="0">
                <a:solidFill>
                  <a:srgbClr val="FFFF00"/>
                </a:solidFill>
                <a:latin typeface="Arial" charset="0"/>
              </a:rPr>
              <a:t>) status and can be deleted by submitter and start new or modified for re-submission.</a:t>
            </a:r>
          </a:p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+mj-lt"/>
              <a:buAutoNum type="arabicPeriod"/>
            </a:pPr>
            <a:endParaRPr lang="en-US" sz="1800" dirty="0">
              <a:solidFill>
                <a:srgbClr val="FFFF00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+mj-lt"/>
              <a:buAutoNum type="arabicPeriod"/>
            </a:pPr>
            <a:endParaRPr lang="en-US" sz="1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endParaRPr lang="en-US" sz="1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572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382000" cy="1295400"/>
          </a:xfrm>
        </p:spPr>
        <p:txBody>
          <a:bodyPr/>
          <a:lstStyle/>
          <a:p>
            <a:pPr algn="l"/>
            <a:r>
              <a:rPr lang="en-US" sz="3600" dirty="0" smtClean="0"/>
              <a:t> </a:t>
            </a:r>
            <a:r>
              <a:rPr lang="en-US" sz="3200" dirty="0" smtClean="0">
                <a:solidFill>
                  <a:srgbClr val="FFFF00"/>
                </a:solidFill>
                <a:latin typeface="+mn-lt"/>
                <a:cs typeface="Arial" pitchFamily="34" charset="0"/>
              </a:rPr>
              <a:t>s.108 </a:t>
            </a:r>
            <a:r>
              <a:rPr lang="en-US" sz="3200" dirty="0">
                <a:solidFill>
                  <a:srgbClr val="FFFF00"/>
                </a:solidFill>
                <a:latin typeface="+mn-lt"/>
                <a:cs typeface="Arial" pitchFamily="34" charset="0"/>
              </a:rPr>
              <a:t>– Application Components</a:t>
            </a:r>
          </a:p>
        </p:txBody>
      </p:sp>
      <p:graphicFrame>
        <p:nvGraphicFramePr>
          <p:cNvPr id="510237" name="Group 285"/>
          <p:cNvGraphicFramePr>
            <a:graphicFrameLocks noGrp="1"/>
          </p:cNvGraphicFramePr>
          <p:nvPr>
            <p:ph idx="1"/>
          </p:nvPr>
        </p:nvGraphicFramePr>
        <p:xfrm>
          <a:off x="152400" y="1676400"/>
          <a:ext cx="8534400" cy="4835274"/>
        </p:xfrm>
        <a:graphic>
          <a:graphicData uri="http://schemas.openxmlformats.org/drawingml/2006/table">
            <a:tbl>
              <a:tblPr/>
              <a:tblGrid>
                <a:gridCol w="2844800"/>
                <a:gridCol w="2844800"/>
                <a:gridCol w="2844800"/>
              </a:tblGrid>
              <a:tr h="3889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Component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Relief of Obligation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s.108 Application for Funding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Relief of Obligation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6324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Disturbance Event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(Catastrophic Event)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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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Forest Cover Pre-catastrophic event stand condition and map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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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9314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Forest Cover Post-catastrophic event stand condition and map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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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3000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Planned Activity Regime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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Silv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 Amendment, </a:t>
                      </a:r>
                      <a:r>
                        <a:rPr kumimoji="0" lang="en-US" sz="1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if required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Note: site plan amendment  do not require approval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Attachments , </a:t>
                      </a:r>
                      <a:r>
                        <a:rPr kumimoji="0" lang="en-US" sz="1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if required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3000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Eligibility Check Boxes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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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1546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Authorization Check Box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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4572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98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828800"/>
            <a:ext cx="6755403" cy="2879958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2000" cy="1295400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RESULTS – FRPA s.108 </a:t>
            </a: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Application components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3" name="Right Brace 12"/>
          <p:cNvSpPr/>
          <p:nvPr/>
        </p:nvSpPr>
        <p:spPr bwMode="auto">
          <a:xfrm>
            <a:off x="6705600" y="2971800"/>
            <a:ext cx="457200" cy="1676400"/>
          </a:xfrm>
          <a:prstGeom prst="rightBrac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7541815" y="2703512"/>
            <a:ext cx="1752600" cy="270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FF"/>
                </a:solidFill>
                <a:latin typeface="Arial" charset="0"/>
              </a:rPr>
              <a:t>Mandatory</a:t>
            </a:r>
          </a:p>
          <a:p>
            <a:pPr indent="-342900">
              <a:lnSpc>
                <a:spcPct val="7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Disturbance Event</a:t>
            </a:r>
          </a:p>
          <a:p>
            <a:pPr indent="-342900">
              <a:lnSpc>
                <a:spcPct val="7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Pre &amp; Post </a:t>
            </a:r>
          </a:p>
          <a:p>
            <a:pPr indent="-342900">
              <a:lnSpc>
                <a:spcPct val="7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Forest Cover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Then Save, located on bottom of page to confirm and initiate application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dirty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dirty="0" smtClean="0">
              <a:solidFill>
                <a:srgbClr val="FFFF00"/>
              </a:solidFill>
              <a:latin typeface="Arial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 rot="5400000">
            <a:off x="1410494" y="4914106"/>
            <a:ext cx="5334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 rot="5400000">
            <a:off x="4075112" y="4914106"/>
            <a:ext cx="5334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rot="5400000">
            <a:off x="1944291" y="4305697"/>
            <a:ext cx="1751806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685800" y="5181600"/>
            <a:ext cx="685601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These are not enterable fields.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They reference </a:t>
            </a:r>
            <a:r>
              <a:rPr lang="en-GB" u="sng" dirty="0" smtClean="0">
                <a:solidFill>
                  <a:srgbClr val="FFFFFF"/>
                </a:solidFill>
                <a:latin typeface="Arial" charset="0"/>
              </a:rPr>
              <a:t>existing</a:t>
            </a: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 submitted disturbance and forest cover records.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Must have disturbance pre and post forest cover submitted before initiating s.108 Application process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dirty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dirty="0" smtClean="0">
              <a:solidFill>
                <a:srgbClr val="FFFF00"/>
              </a:solidFill>
              <a:latin typeface="Arial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4572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51397"/>
            <a:ext cx="6934988" cy="2945606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15" name="Right Brace 14"/>
          <p:cNvSpPr/>
          <p:nvPr/>
        </p:nvSpPr>
        <p:spPr bwMode="auto">
          <a:xfrm>
            <a:off x="6953250" y="1651397"/>
            <a:ext cx="342900" cy="1319211"/>
          </a:xfrm>
          <a:prstGeom prst="rightBrac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7467600" y="1905000"/>
            <a:ext cx="1447012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FF"/>
                </a:solidFill>
                <a:latin typeface="Arial" charset="0"/>
              </a:rPr>
              <a:t>Mandatory for Funding Request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dirty="0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1143000" y="4724400"/>
            <a:ext cx="6324600" cy="1626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Add activities and funding request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Use “FRP-FRPA Application for Relief” funding source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Select “Save Activity”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As each activity is added, the list of s.108 funding activities area/cost will increase.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2000" cy="1295400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RESULTS – FRPA s.108 </a:t>
            </a: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Application components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6096000" y="1295400"/>
            <a:ext cx="2819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FF"/>
                </a:solidFill>
                <a:latin typeface="Arial" charset="0"/>
              </a:rPr>
              <a:t>Optional</a:t>
            </a:r>
          </a:p>
          <a:p>
            <a:pPr indent="-342900">
              <a:spcBef>
                <a:spcPts val="12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If a </a:t>
            </a:r>
            <a:r>
              <a:rPr lang="en-GB" sz="1400" dirty="0" err="1">
                <a:solidFill>
                  <a:srgbClr val="FFFF00"/>
                </a:solidFill>
                <a:latin typeface="Arial" charset="0"/>
              </a:rPr>
              <a:t>s</a:t>
            </a:r>
            <a:r>
              <a:rPr lang="en-GB" sz="1400" dirty="0" err="1" smtClean="0">
                <a:solidFill>
                  <a:srgbClr val="FFFF00"/>
                </a:solidFill>
                <a:latin typeface="Arial" charset="0"/>
              </a:rPr>
              <a:t>ilviculture</a:t>
            </a: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 prescription is required and submitted as part of s.108 Application, the SU with required changes are shown and can be viewed.</a:t>
            </a:r>
          </a:p>
          <a:p>
            <a:pPr indent="-342900">
              <a:spcBef>
                <a:spcPts val="12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May use attachment to provide additional information, if required.</a:t>
            </a: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3657600" y="3962400"/>
            <a:ext cx="5696364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FF"/>
                </a:solidFill>
                <a:latin typeface="Arial" charset="0"/>
              </a:rPr>
              <a:t>If use Attachments please refer to Attachment Standard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dirty="0">
              <a:solidFill>
                <a:srgbClr val="FFFFFF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FF"/>
                </a:solidFill>
                <a:latin typeface="Arial" charset="0"/>
              </a:rPr>
              <a:t>Located on RESULTS Business &amp; Policy website under Submission Procedures: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FF"/>
                </a:solidFill>
                <a:latin typeface="Arial" charset="0"/>
                <a:hlinkClick r:id="rId2"/>
              </a:rPr>
              <a:t>http://www.for.gov.bc.ca/his/results/business.htm</a:t>
            </a:r>
            <a:endParaRPr lang="en-GB" dirty="0" smtClean="0">
              <a:solidFill>
                <a:srgbClr val="FFFFFF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dirty="0" smtClean="0">
              <a:solidFill>
                <a:srgbClr val="FFFFFF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dirty="0" smtClean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dirty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dirty="0" smtClean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8600" y="6461316"/>
            <a:ext cx="9601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  <a:hlinkClick r:id="rId3"/>
              </a:rPr>
              <a:t>http://www.for.gov.bc.ca/his/results/RESULTS_Attachment_Standard_for_Government_Funded_Programs_20100716.pdf</a:t>
            </a:r>
            <a:endParaRPr lang="en-US" sz="1400" dirty="0" smtClean="0">
              <a:solidFill>
                <a:srgbClr val="FFFF00"/>
              </a:solidFill>
            </a:endParaRPr>
          </a:p>
          <a:p>
            <a:endParaRPr lang="en-US" sz="1400" dirty="0"/>
          </a:p>
        </p:txBody>
      </p:sp>
      <p:pic>
        <p:nvPicPr>
          <p:cNvPr id="51405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764" y="3303778"/>
            <a:ext cx="2761836" cy="3157538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51405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764" y="1219200"/>
            <a:ext cx="5181600" cy="2038096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19" name="Right Brace 18"/>
          <p:cNvSpPr/>
          <p:nvPr/>
        </p:nvSpPr>
        <p:spPr bwMode="auto">
          <a:xfrm>
            <a:off x="5696364" y="1219200"/>
            <a:ext cx="342900" cy="2038096"/>
          </a:xfrm>
          <a:prstGeom prst="rightBrace">
            <a:avLst>
              <a:gd name="adj1" fmla="val 8333"/>
              <a:gd name="adj2" fmla="val 4698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2000" cy="1295400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RESULTS – FRPA s.108 </a:t>
            </a: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Application components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4572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 bwMode="auto">
          <a:xfrm>
            <a:off x="304800" y="1600200"/>
            <a:ext cx="1295400" cy="990600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7472648" y="1752600"/>
            <a:ext cx="1926116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FF"/>
                </a:solidFill>
                <a:latin typeface="Arial" charset="0"/>
              </a:rPr>
              <a:t>Mandatory</a:t>
            </a:r>
          </a:p>
          <a:p>
            <a:pPr indent="-365760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Must check required Eligibility Box(s)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dirty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dirty="0" smtClean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7697578" y="2971800"/>
            <a:ext cx="144642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FF"/>
                </a:solidFill>
                <a:latin typeface="Arial" charset="0"/>
              </a:rPr>
              <a:t>Mandatory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Authorization to complete application</a:t>
            </a:r>
            <a:endParaRPr lang="en-GB" dirty="0" smtClean="0">
              <a:solidFill>
                <a:srgbClr val="FFFF00"/>
              </a:solidFill>
              <a:latin typeface="Arial" charset="0"/>
            </a:endParaRPr>
          </a:p>
        </p:txBody>
      </p:sp>
      <p:pic>
        <p:nvPicPr>
          <p:cNvPr id="526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461" y="1752600"/>
            <a:ext cx="6880823" cy="30480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6" name="Right Brace 5"/>
          <p:cNvSpPr/>
          <p:nvPr/>
        </p:nvSpPr>
        <p:spPr bwMode="auto">
          <a:xfrm>
            <a:off x="6532084" y="1752600"/>
            <a:ext cx="457200" cy="1219200"/>
          </a:xfrm>
          <a:prstGeom prst="rightBrac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ight Brace 9"/>
          <p:cNvSpPr/>
          <p:nvPr/>
        </p:nvSpPr>
        <p:spPr bwMode="auto">
          <a:xfrm>
            <a:off x="6532084" y="2971800"/>
            <a:ext cx="457200" cy="838200"/>
          </a:xfrm>
          <a:prstGeom prst="rightBrac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2057400" y="50292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Save  - After each section is completed to ensure all components are saved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Delete  - Will delete entire application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Submit  - Will submit application to reviewer. Application’s  status changes from DFT to SUB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dirty="0" smtClean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5638800" y="4457700"/>
            <a:ext cx="1350484" cy="34290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2000" cy="1295400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RESULTS – FRPA s.108 </a:t>
            </a: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Application components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4572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69264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s.108 Application – Inbox Processing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518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0"/>
            <a:ext cx="7162800" cy="4639389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8" name="Rounded Rectangle 7"/>
          <p:cNvSpPr/>
          <p:nvPr/>
        </p:nvSpPr>
        <p:spPr bwMode="auto">
          <a:xfrm>
            <a:off x="152400" y="3524250"/>
            <a:ext cx="1752600" cy="34290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3429000" y="4191000"/>
            <a:ext cx="533400" cy="30480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876300" y="1905000"/>
            <a:ext cx="533400" cy="34290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7620000" y="1905000"/>
            <a:ext cx="1676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FF"/>
                </a:solidFill>
                <a:latin typeface="Arial" charset="0"/>
              </a:rPr>
              <a:t>Toolbar – Inbox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Status: Relief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Search</a:t>
            </a:r>
            <a:endParaRPr lang="en-GB" dirty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dirty="0" smtClean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5715000" y="5181600"/>
            <a:ext cx="533400" cy="30480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4572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95400"/>
            <a:ext cx="7399337" cy="62865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528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057400"/>
            <a:ext cx="7399337" cy="120015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5283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429000"/>
            <a:ext cx="6229350" cy="3275102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7219950" y="3429000"/>
            <a:ext cx="19240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Inbox – Details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FF"/>
                </a:solidFill>
                <a:latin typeface="Arial" charset="0"/>
              </a:rPr>
              <a:t>Must view s.108 Application to access Approval Button.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400" dirty="0">
              <a:solidFill>
                <a:srgbClr val="FFFFFF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FF"/>
                </a:solidFill>
                <a:latin typeface="Arial" charset="0"/>
              </a:rPr>
              <a:t>Not Approval requires completion of the “Application Rejection Reason” text</a:t>
            </a:r>
            <a:endParaRPr lang="en-GB" sz="1400" dirty="0" smtClean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914400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FFFF00"/>
                </a:solidFill>
                <a:latin typeface="+mn-lt"/>
              </a:rPr>
              <a:t>RESULTS – </a:t>
            </a: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Review s.108 Application – Inbox Processing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457200" y="11430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525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295400"/>
            <a:ext cx="8686800" cy="425083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609600" y="5334000"/>
            <a:ext cx="6629400" cy="854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sz="1400" dirty="0" smtClean="0">
              <a:solidFill>
                <a:srgbClr val="FFFFFF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Can “Not Approve” from S201 but must provide Reject Reason (mandatory).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To review s.108 – Application – Go to Details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Upon Approval or Not Approve – email notification is sent to submitter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dirty="0" smtClean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914400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FFFF00"/>
                </a:solidFill>
                <a:latin typeface="+mn-lt"/>
              </a:rPr>
              <a:t>RESULTS – </a:t>
            </a: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Review s.108 Application – </a:t>
            </a: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en-US" sz="3200" dirty="0" smtClean="0">
                <a:solidFill>
                  <a:srgbClr val="FFFF00"/>
                </a:solidFill>
                <a:latin typeface="+mn-lt"/>
              </a:rPr>
            </a:b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Inbox </a:t>
            </a: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Processing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57200" y="11430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914400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FFFF00"/>
                </a:solidFill>
                <a:latin typeface="+mn-lt"/>
              </a:rPr>
              <a:t>RESULTS </a:t>
            </a: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–s.108 Application Approval</a:t>
            </a:r>
            <a:br>
              <a:rPr lang="en-US" sz="3200" dirty="0" smtClean="0">
                <a:solidFill>
                  <a:srgbClr val="FFFF00"/>
                </a:solidFill>
                <a:latin typeface="+mn-lt"/>
              </a:rPr>
            </a:br>
            <a:r>
              <a:rPr lang="en-US" sz="3200" dirty="0" err="1" smtClean="0">
                <a:solidFill>
                  <a:srgbClr val="FFFF00"/>
                </a:solidFill>
                <a:latin typeface="+mn-lt"/>
              </a:rPr>
              <a:t>Silv</a:t>
            </a: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 Prescription Amendment - Approved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67000" y="1524000"/>
            <a:ext cx="474373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Care must be taken to review the Proposed Amendment if supplied with s.108 Application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err="1" smtClean="0">
                <a:solidFill>
                  <a:srgbClr val="FFFF00"/>
                </a:solidFill>
                <a:latin typeface="Arial" charset="0"/>
              </a:rPr>
              <a:t>Silv</a:t>
            </a: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 Prescription amendment is approved at the same time upon s.108 Approval.</a:t>
            </a:r>
          </a:p>
        </p:txBody>
      </p:sp>
      <p:pic>
        <p:nvPicPr>
          <p:cNvPr id="523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51827" y="2971800"/>
            <a:ext cx="6520443" cy="37338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530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676400"/>
            <a:ext cx="1781175" cy="16383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cxnSp>
        <p:nvCxnSpPr>
          <p:cNvPr id="8" name="Straight Arrow Connector 7"/>
          <p:cNvCxnSpPr/>
          <p:nvPr/>
        </p:nvCxnSpPr>
        <p:spPr bwMode="auto">
          <a:xfrm rot="10800000">
            <a:off x="1604964" y="2362996"/>
            <a:ext cx="1062037" cy="60880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9" name="Straight Connector 8"/>
          <p:cNvCxnSpPr/>
          <p:nvPr/>
        </p:nvCxnSpPr>
        <p:spPr>
          <a:xfrm>
            <a:off x="457200" y="1295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62816"/>
            <a:ext cx="6781800" cy="3823584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848600" cy="1121664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FFFF00"/>
                </a:solidFill>
                <a:latin typeface="+mn-lt"/>
              </a:rPr>
              <a:t>RESULTS </a:t>
            </a: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–s.108 Application Approval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7239000" y="2362200"/>
            <a:ext cx="17716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FF"/>
                </a:solidFill>
                <a:latin typeface="Arial" charset="0"/>
              </a:rPr>
              <a:t>Approval Changes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Opening Status to Approved – APP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400" dirty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Relief of Obligation Status set to Approved – APP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400" dirty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Approved Application cannot be modified after approval.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33400" y="1219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2000" cy="1295400"/>
          </a:xfrm>
        </p:spPr>
        <p:txBody>
          <a:bodyPr/>
          <a:lstStyle/>
          <a:p>
            <a:pPr algn="l"/>
            <a:r>
              <a:rPr lang="en-US" sz="3600" dirty="0" smtClean="0">
                <a:solidFill>
                  <a:srgbClr val="FFFF00"/>
                </a:solidFill>
                <a:latin typeface="+mn-lt"/>
              </a:rPr>
              <a:t>RESULTS – FRPA s.108 Application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 flipV="1">
            <a:off x="1914521" y="4876800"/>
            <a:ext cx="600079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2514600" y="4600574"/>
            <a:ext cx="3733800" cy="628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Make sure review any proposed amendment in s.108 Application</a:t>
            </a:r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46" y="3733800"/>
            <a:ext cx="1438275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46" y="1752600"/>
            <a:ext cx="7361237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246" y="2695575"/>
            <a:ext cx="42100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6246" y="5410199"/>
            <a:ext cx="6153154" cy="88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ounded Rectangle 27"/>
          <p:cNvSpPr/>
          <p:nvPr/>
        </p:nvSpPr>
        <p:spPr bwMode="auto">
          <a:xfrm>
            <a:off x="5181600" y="6019800"/>
            <a:ext cx="685800" cy="228600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5486400" y="2628900"/>
            <a:ext cx="2960683" cy="190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15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S.108 Application Approves s.108 Application </a:t>
            </a:r>
            <a:r>
              <a:rPr lang="en-GB" u="sng" dirty="0" smtClean="0">
                <a:solidFill>
                  <a:srgbClr val="FFFF00"/>
                </a:solidFill>
                <a:latin typeface="Arial" charset="0"/>
              </a:rPr>
              <a:t>AND</a:t>
            </a: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GB" dirty="0" err="1" smtClean="0">
                <a:solidFill>
                  <a:srgbClr val="FFFF00"/>
                </a:solidFill>
                <a:latin typeface="Arial" charset="0"/>
              </a:rPr>
              <a:t>Silviculture</a:t>
            </a: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 Prescription Amendment  as one step.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4572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19200"/>
            <a:ext cx="6781800" cy="5403272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FFFF00"/>
                </a:solidFill>
                <a:latin typeface="+mn-lt"/>
              </a:rPr>
              <a:t>RESULTS </a:t>
            </a: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–s.108 Application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6705600" y="3886200"/>
            <a:ext cx="761206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7" name="Straight Connector 6"/>
          <p:cNvCxnSpPr/>
          <p:nvPr/>
        </p:nvCxnSpPr>
        <p:spPr>
          <a:xfrm>
            <a:off x="4572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7391400" y="3276600"/>
            <a:ext cx="1752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15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S301 – shows opening with FRPA s.108 Application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 bwMode="auto">
          <a:xfrm>
            <a:off x="228600" y="1335089"/>
            <a:ext cx="2286000" cy="3352800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2000" cy="1295400"/>
          </a:xfrm>
        </p:spPr>
        <p:txBody>
          <a:bodyPr/>
          <a:lstStyle/>
          <a:p>
            <a:pPr algn="l"/>
            <a:r>
              <a:rPr lang="en-US" sz="3600" dirty="0" smtClean="0">
                <a:solidFill>
                  <a:srgbClr val="FFFF00"/>
                </a:solidFill>
                <a:latin typeface="+mn-lt"/>
              </a:rPr>
              <a:t>RESULTS – FRPA s.108 Application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381000" y="2554289"/>
            <a:ext cx="1828800" cy="9906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200" dirty="0" smtClean="0">
                <a:solidFill>
                  <a:schemeClr val="bg1"/>
                </a:solidFill>
                <a:latin typeface="Arial" charset="0"/>
              </a:rPr>
              <a:t>Ensure Pre-catastrophic Forest Cover exists if not Submit (ESF) – then must wait one day</a:t>
            </a:r>
          </a:p>
        </p:txBody>
      </p:sp>
      <p:cxnSp>
        <p:nvCxnSpPr>
          <p:cNvPr id="20" name="Straight Arrow Connector 19"/>
          <p:cNvCxnSpPr/>
          <p:nvPr/>
        </p:nvCxnSpPr>
        <p:spPr bwMode="auto">
          <a:xfrm rot="10800000">
            <a:off x="2514600" y="3317879"/>
            <a:ext cx="12954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381000" y="1487489"/>
            <a:ext cx="1676400" cy="8382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200" dirty="0" smtClean="0">
                <a:solidFill>
                  <a:schemeClr val="bg1"/>
                </a:solidFill>
                <a:latin typeface="Arial" charset="0"/>
              </a:rPr>
              <a:t>New Catastrophic Disturbance</a:t>
            </a:r>
          </a:p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200" dirty="0" smtClean="0">
                <a:solidFill>
                  <a:schemeClr val="bg1"/>
                </a:solidFill>
                <a:latin typeface="Arial" charset="0"/>
              </a:rPr>
              <a:t>(online or ESF)</a:t>
            </a: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381000" y="3773489"/>
            <a:ext cx="16764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200" dirty="0" smtClean="0">
                <a:solidFill>
                  <a:schemeClr val="bg1"/>
                </a:solidFill>
                <a:latin typeface="Arial" charset="0"/>
              </a:rPr>
              <a:t>Post catastrophic Forest Cover exists(ESF)</a:t>
            </a: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381000" y="4879977"/>
            <a:ext cx="1828800" cy="836612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200" dirty="0" smtClean="0">
                <a:solidFill>
                  <a:schemeClr val="bg1"/>
                </a:solidFill>
                <a:latin typeface="Arial" charset="0"/>
              </a:rPr>
              <a:t>If Required Amendment</a:t>
            </a:r>
          </a:p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200" dirty="0" smtClean="0">
                <a:solidFill>
                  <a:schemeClr val="bg1"/>
                </a:solidFill>
                <a:latin typeface="Arial" charset="0"/>
              </a:rPr>
              <a:t>Create and </a:t>
            </a:r>
            <a:r>
              <a:rPr lang="en-GB" sz="1200" u="sng" dirty="0" smtClean="0">
                <a:solidFill>
                  <a:schemeClr val="bg1"/>
                </a:solidFill>
                <a:latin typeface="Arial" charset="0"/>
              </a:rPr>
              <a:t>Submit</a:t>
            </a:r>
            <a:r>
              <a:rPr lang="en-GB" sz="1200" dirty="0" smtClean="0">
                <a:solidFill>
                  <a:schemeClr val="bg1"/>
                </a:solidFill>
                <a:latin typeface="Arial" charset="0"/>
              </a:rPr>
              <a:t> Amendment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228599" y="4767265"/>
            <a:ext cx="2133601" cy="1103312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rot="10800000" flipV="1">
            <a:off x="2362200" y="5181600"/>
            <a:ext cx="1447800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2590801" y="4722809"/>
            <a:ext cx="121920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Opening Status SUB</a:t>
            </a:r>
          </a:p>
        </p:txBody>
      </p:sp>
      <p:sp>
        <p:nvSpPr>
          <p:cNvPr id="17" name="Rounded Rectangle 16"/>
          <p:cNvSpPr/>
          <p:nvPr/>
        </p:nvSpPr>
        <p:spPr bwMode="auto">
          <a:xfrm>
            <a:off x="3809999" y="2208209"/>
            <a:ext cx="1981200" cy="3505200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2667000" y="2665411"/>
            <a:ext cx="114300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Initiate s.108 Application</a:t>
            </a:r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4114799" y="2478089"/>
            <a:ext cx="1524000" cy="682622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200" dirty="0" smtClean="0">
                <a:solidFill>
                  <a:schemeClr val="bg1"/>
                </a:solidFill>
                <a:latin typeface="Arial" charset="0"/>
              </a:rPr>
              <a:t>Complete contents as required</a:t>
            </a:r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799" y="3227384"/>
            <a:ext cx="1438275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4029075" y="1982789"/>
            <a:ext cx="19812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chemeClr val="bg1"/>
                </a:solidFill>
                <a:latin typeface="Arial" charset="0"/>
              </a:rPr>
              <a:t>s.108 Application</a:t>
            </a:r>
          </a:p>
        </p:txBody>
      </p:sp>
      <p:cxnSp>
        <p:nvCxnSpPr>
          <p:cNvPr id="24" name="Straight Arrow Connector 23"/>
          <p:cNvCxnSpPr/>
          <p:nvPr/>
        </p:nvCxnSpPr>
        <p:spPr bwMode="auto">
          <a:xfrm rot="10800000" flipV="1">
            <a:off x="5819775" y="3773488"/>
            <a:ext cx="381000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26" name="Rounded Rectangle 25"/>
          <p:cNvSpPr/>
          <p:nvPr/>
        </p:nvSpPr>
        <p:spPr bwMode="auto">
          <a:xfrm>
            <a:off x="6200775" y="2667001"/>
            <a:ext cx="1752600" cy="2514599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Rectangle 12"/>
          <p:cNvSpPr>
            <a:spLocks noChangeArrowheads="1"/>
          </p:cNvSpPr>
          <p:nvPr/>
        </p:nvSpPr>
        <p:spPr bwMode="auto">
          <a:xfrm>
            <a:off x="6276975" y="3013082"/>
            <a:ext cx="1495425" cy="1863715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200" dirty="0" smtClean="0">
                <a:solidFill>
                  <a:schemeClr val="bg1"/>
                </a:solidFill>
                <a:latin typeface="Arial" charset="0"/>
              </a:rPr>
              <a:t>Approval of s.108</a:t>
            </a:r>
          </a:p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200" dirty="0" smtClean="0">
                <a:solidFill>
                  <a:schemeClr val="bg1"/>
                </a:solidFill>
                <a:latin typeface="Arial" charset="0"/>
              </a:rPr>
              <a:t>Application will approve BOTH</a:t>
            </a:r>
          </a:p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200" dirty="0" smtClean="0">
                <a:solidFill>
                  <a:schemeClr val="bg1"/>
                </a:solidFill>
                <a:latin typeface="Arial" charset="0"/>
              </a:rPr>
              <a:t>s.108 Application AND</a:t>
            </a:r>
            <a:br>
              <a:rPr lang="en-GB" sz="1200" dirty="0" smtClean="0">
                <a:solidFill>
                  <a:schemeClr val="bg1"/>
                </a:solidFill>
                <a:latin typeface="Arial" charset="0"/>
              </a:rPr>
            </a:br>
            <a:r>
              <a:rPr lang="en-GB" sz="1200" dirty="0" err="1" smtClean="0">
                <a:solidFill>
                  <a:schemeClr val="bg1"/>
                </a:solidFill>
                <a:latin typeface="Arial" charset="0"/>
              </a:rPr>
              <a:t>Silviculture</a:t>
            </a:r>
            <a:r>
              <a:rPr lang="en-GB" sz="1200" dirty="0" smtClean="0">
                <a:solidFill>
                  <a:schemeClr val="bg1"/>
                </a:solidFill>
                <a:latin typeface="Arial" charset="0"/>
              </a:rPr>
              <a:t> Prescription Amendment</a:t>
            </a: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6276975" y="2132013"/>
            <a:ext cx="19812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chemeClr val="bg1"/>
                </a:solidFill>
                <a:latin typeface="Arial" charset="0"/>
              </a:rPr>
              <a:t>Inbox 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chemeClr val="bg1"/>
                </a:solidFill>
                <a:latin typeface="Arial" charset="0"/>
              </a:rPr>
              <a:t>s.108 Application</a:t>
            </a:r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4114798" y="4876797"/>
            <a:ext cx="1524000" cy="682622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200" dirty="0" smtClean="0">
                <a:solidFill>
                  <a:schemeClr val="bg1"/>
                </a:solidFill>
                <a:latin typeface="Arial" charset="0"/>
              </a:rPr>
              <a:t>Submit s.108 Application for Approval</a:t>
            </a: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8129586" y="3230563"/>
            <a:ext cx="962025" cy="80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66"/>
                </a:solidFill>
                <a:latin typeface="Arial" charset="0"/>
              </a:rPr>
              <a:t>Opening Status APP</a:t>
            </a:r>
          </a:p>
        </p:txBody>
      </p:sp>
      <p:sp>
        <p:nvSpPr>
          <p:cNvPr id="34" name="Rectangle 12"/>
          <p:cNvSpPr>
            <a:spLocks noChangeArrowheads="1"/>
          </p:cNvSpPr>
          <p:nvPr/>
        </p:nvSpPr>
        <p:spPr bwMode="auto">
          <a:xfrm>
            <a:off x="4267200" y="5867400"/>
            <a:ext cx="1524000" cy="530221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chemeClr val="bg1"/>
                </a:solidFill>
                <a:latin typeface="Arial" charset="0"/>
              </a:rPr>
              <a:t>Site Plan Amendment</a:t>
            </a:r>
          </a:p>
        </p:txBody>
      </p:sp>
      <p:sp>
        <p:nvSpPr>
          <p:cNvPr id="42" name="Rectangle 12"/>
          <p:cNvSpPr>
            <a:spLocks noChangeArrowheads="1"/>
          </p:cNvSpPr>
          <p:nvPr/>
        </p:nvSpPr>
        <p:spPr bwMode="auto">
          <a:xfrm>
            <a:off x="8129586" y="5592761"/>
            <a:ext cx="962025" cy="80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66"/>
                </a:solidFill>
                <a:latin typeface="Arial" charset="0"/>
              </a:rPr>
              <a:t>Opening Status APP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4572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1771784"/>
            <a:ext cx="6095999" cy="5086216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95400"/>
            <a:ext cx="6251159" cy="2728946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304800" y="4052854"/>
            <a:ext cx="2438400" cy="2805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s.108 Approval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Automatically places all planned activities into S315 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400" dirty="0" smtClean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Activities as planned activity with planned start date based on approval date.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400" dirty="0" smtClean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7772400" cy="914400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FFFF00"/>
                </a:solidFill>
                <a:latin typeface="+mn-lt"/>
              </a:rPr>
              <a:t>RESULTS </a:t>
            </a: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–s.108 Application Approval</a:t>
            </a:r>
            <a:br>
              <a:rPr lang="en-US" sz="3200" dirty="0" smtClean="0">
                <a:solidFill>
                  <a:srgbClr val="FFFF00"/>
                </a:solidFill>
                <a:latin typeface="+mn-lt"/>
              </a:rPr>
            </a:b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Placement of Planned Treatments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33400" y="11430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705600" y="2514600"/>
            <a:ext cx="2438400" cy="2805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Planned Activities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Automatically created are: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400" dirty="0" smtClean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FF"/>
                </a:solidFill>
                <a:latin typeface="Arial" charset="0"/>
              </a:rPr>
              <a:t>Base/Tech/Method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FF"/>
                </a:solidFill>
                <a:latin typeface="Arial" charset="0"/>
              </a:rPr>
              <a:t>Planned Date = s.108 Approval Date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FF"/>
                </a:solidFill>
                <a:latin typeface="Arial" charset="0"/>
              </a:rPr>
              <a:t>Funding Source Code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FF"/>
                </a:solidFill>
                <a:latin typeface="Arial" charset="0"/>
              </a:rPr>
              <a:t>Planned Amount  (area)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FF"/>
                </a:solidFill>
                <a:latin typeface="Arial" charset="0"/>
              </a:rPr>
              <a:t>Planned Cost ($)</a:t>
            </a:r>
          </a:p>
        </p:txBody>
      </p:sp>
      <p:pic>
        <p:nvPicPr>
          <p:cNvPr id="529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95399"/>
            <a:ext cx="6477000" cy="4925395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914400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FFFF00"/>
                </a:solidFill>
                <a:latin typeface="+mn-lt"/>
              </a:rPr>
              <a:t>RESULTS </a:t>
            </a: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–s.108 Application Approval</a:t>
            </a:r>
            <a:br>
              <a:rPr lang="en-US" sz="3200" dirty="0" smtClean="0">
                <a:solidFill>
                  <a:srgbClr val="FFFF00"/>
                </a:solidFill>
                <a:latin typeface="+mn-lt"/>
              </a:rPr>
            </a:b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Placement of Planned Treatments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33400" y="11430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382000" cy="1295400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FFFF00"/>
                </a:solidFill>
                <a:latin typeface="+mn-lt"/>
              </a:rPr>
              <a:t>RESULTS – </a:t>
            </a: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s.108 related</a:t>
            </a:r>
            <a:r>
              <a:rPr lang="en-US" sz="3200" dirty="0">
                <a:solidFill>
                  <a:srgbClr val="FFFF00"/>
                </a:solidFill>
                <a:latin typeface="+mn-lt"/>
              </a:rPr>
              <a:t/>
            </a:r>
            <a:br>
              <a:rPr lang="en-US" sz="3200" dirty="0">
                <a:solidFill>
                  <a:srgbClr val="FFFF00"/>
                </a:solidFill>
                <a:latin typeface="+mn-lt"/>
              </a:rPr>
            </a:br>
            <a:r>
              <a:rPr lang="en-US" sz="3200" dirty="0">
                <a:solidFill>
                  <a:srgbClr val="FFFF00"/>
                </a:solidFill>
                <a:latin typeface="+mn-lt"/>
              </a:rPr>
              <a:t>Communication &amp; documentation</a:t>
            </a:r>
            <a:br>
              <a:rPr lang="en-US" sz="3200" dirty="0">
                <a:solidFill>
                  <a:srgbClr val="FFFF00"/>
                </a:solidFill>
                <a:latin typeface="+mn-lt"/>
              </a:rPr>
            </a:br>
            <a:r>
              <a:rPr lang="en-US" sz="2800" dirty="0">
                <a:solidFill>
                  <a:srgbClr val="FFFF00"/>
                </a:solidFill>
                <a:latin typeface="+mn-lt"/>
                <a:hlinkClick r:id="rId2"/>
              </a:rPr>
              <a:t>http://forestsfortomorrow.com/fft/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/>
            </a:r>
            <a:br>
              <a:rPr lang="en-US" sz="2800" dirty="0">
                <a:solidFill>
                  <a:srgbClr val="FFFF00"/>
                </a:solidFill>
                <a:latin typeface="+mn-lt"/>
              </a:rPr>
            </a:br>
            <a:endParaRPr lang="en-US" sz="2800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5242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501775"/>
            <a:ext cx="3679909" cy="5356225"/>
          </a:xfrm>
          <a:prstGeom prst="rect">
            <a:avLst/>
          </a:prstGeom>
          <a:noFill/>
          <a:ln w="9525" cap="flat" cmpd="sng">
            <a:solidFill>
              <a:schemeClr val="bg2">
                <a:lumMod val="75000"/>
                <a:lumOff val="25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5242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-10834" y="1665567"/>
            <a:ext cx="5356225" cy="5028642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cxnSp>
        <p:nvCxnSpPr>
          <p:cNvPr id="5" name="Straight Connector 4"/>
          <p:cNvCxnSpPr/>
          <p:nvPr/>
        </p:nvCxnSpPr>
        <p:spPr>
          <a:xfrm>
            <a:off x="457200" y="1447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6858000" cy="1143000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RESULTS - s.108 Approval Guidance</a:t>
            </a:r>
            <a:endParaRPr lang="en-US" sz="28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685800" y="1905000"/>
            <a:ext cx="7924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Need to communicate with program lead on s.108 budget, unit costs and/or any direction on approvals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dirty="0" smtClean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All approved s.108 tracked in RESULTS with funding request is reflects true cost of funding allocation.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57200" y="1600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2590800"/>
            <a:ext cx="8229600" cy="914400"/>
          </a:xfrm>
        </p:spPr>
        <p:txBody>
          <a:bodyPr/>
          <a:lstStyle/>
          <a:p>
            <a:pPr algn="l"/>
            <a:r>
              <a:rPr lang="en-US" sz="3600" dirty="0" smtClean="0">
                <a:solidFill>
                  <a:srgbClr val="FFFF00"/>
                </a:solidFill>
                <a:latin typeface="+mn-lt"/>
              </a:rPr>
              <a:t>Amalgamation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5720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Requirement to merge multiple </a:t>
            </a:r>
            <a:r>
              <a:rPr lang="en-US" sz="2400" dirty="0" err="1" smtClean="0">
                <a:solidFill>
                  <a:srgbClr val="FFFF00"/>
                </a:solidFill>
              </a:rPr>
              <a:t>cutblocks</a:t>
            </a:r>
            <a:r>
              <a:rPr lang="en-US" sz="2400" dirty="0" smtClean="0">
                <a:solidFill>
                  <a:srgbClr val="FFFF00"/>
                </a:solidFill>
              </a:rPr>
              <a:t> to be managed under one opening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Openings must belong to same org unit ands same client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Upon approval, Amalgamation stacks all SUs, all Activities and All Forest Cover together (automatically renumbers SUs and FC polygons - a big mess), so expectation is that amendment to SUs and new Forest Cover will be provided shortly to clean up opening.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There is no system’s check for the post-amalgamation clean up – so </a:t>
            </a:r>
            <a:r>
              <a:rPr lang="en-US" sz="2400" dirty="0" smtClean="0">
                <a:solidFill>
                  <a:srgbClr val="FF0000"/>
                </a:solidFill>
              </a:rPr>
              <a:t>this must be locally monitored.</a:t>
            </a:r>
          </a:p>
          <a:p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914400"/>
          </a:xfrm>
        </p:spPr>
        <p:txBody>
          <a:bodyPr/>
          <a:lstStyle/>
          <a:p>
            <a:pPr algn="l"/>
            <a:r>
              <a:rPr lang="en-US" sz="3600" dirty="0" smtClean="0">
                <a:solidFill>
                  <a:srgbClr val="FFFF00"/>
                </a:solidFill>
                <a:latin typeface="+mn-lt"/>
              </a:rPr>
              <a:t>Amalgamation - AMG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914400"/>
          </a:xfrm>
        </p:spPr>
        <p:txBody>
          <a:bodyPr/>
          <a:lstStyle/>
          <a:p>
            <a:pPr algn="l"/>
            <a:r>
              <a:rPr lang="en-US" sz="3600" dirty="0" smtClean="0">
                <a:solidFill>
                  <a:srgbClr val="FFFF00"/>
                </a:solidFill>
                <a:latin typeface="+mn-lt"/>
              </a:rPr>
              <a:t>Amalgamation - AMG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990600"/>
            <a:ext cx="7751763" cy="541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le 8"/>
          <p:cNvSpPr/>
          <p:nvPr/>
        </p:nvSpPr>
        <p:spPr bwMode="auto">
          <a:xfrm>
            <a:off x="1219200" y="3124200"/>
            <a:ext cx="1066800" cy="304800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6705600" y="5410200"/>
            <a:ext cx="609600" cy="304800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990600"/>
            <a:ext cx="68095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33400" y="152400"/>
            <a:ext cx="82296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10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Amalgamation - AMG</a:t>
            </a:r>
            <a:endParaRPr kumimoji="0" lang="en-US" sz="40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7010400" y="1295400"/>
            <a:ext cx="23622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Amalgamation opening represents the new opening (</a:t>
            </a:r>
            <a:r>
              <a:rPr lang="en-GB" sz="1400" dirty="0" err="1" smtClean="0">
                <a:solidFill>
                  <a:srgbClr val="FFFF00"/>
                </a:solidFill>
                <a:latin typeface="Arial" charset="0"/>
              </a:rPr>
              <a:t>ie</a:t>
            </a: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. 1554411) if approved with the combined information based on the amalgamation list.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400" dirty="0" smtClean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It does not exist yet until there is an “Approve”.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400" dirty="0" smtClean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If “Not Approve”, the new proposed Amalgamation Opening ID (</a:t>
            </a:r>
            <a:r>
              <a:rPr lang="en-GB" sz="1400" dirty="0" err="1" smtClean="0">
                <a:solidFill>
                  <a:srgbClr val="FFFF00"/>
                </a:solidFill>
                <a:latin typeface="Arial" charset="0"/>
              </a:rPr>
              <a:t>ie</a:t>
            </a: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. 1554411) will not exist.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400" dirty="0" smtClean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Must review each of the amalgamation list items to ensure you are in agreement with the proposed amalgamation.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5800725" cy="43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04800" y="5715000"/>
            <a:ext cx="8153400" cy="445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75960" y="3739444"/>
            <a:ext cx="3368040" cy="3118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914400"/>
          </a:xfrm>
        </p:spPr>
        <p:txBody>
          <a:bodyPr/>
          <a:lstStyle/>
          <a:p>
            <a:pPr algn="l"/>
            <a:r>
              <a:rPr lang="en-US" sz="3600" dirty="0" smtClean="0">
                <a:solidFill>
                  <a:srgbClr val="FFFF00"/>
                </a:solidFill>
                <a:latin typeface="+mn-lt"/>
              </a:rPr>
              <a:t>Amalgamation - AMG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5867400" y="990600"/>
            <a:ext cx="3048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Upon Approval, the new opening will be created (</a:t>
            </a:r>
            <a:r>
              <a:rPr lang="en-GB" sz="1400" dirty="0" err="1" smtClean="0">
                <a:solidFill>
                  <a:srgbClr val="FFFF00"/>
                </a:solidFill>
                <a:latin typeface="Arial" charset="0"/>
              </a:rPr>
              <a:t>ie</a:t>
            </a: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. 1048687) with all the pre-existing opening’s data stacked (all tenures, standards unit, activities, forest cover, declarations, attachments).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Historical Opening ID reference can only be found through History via Event Description Comments.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400" dirty="0" smtClean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Old Opening ID is no referenced and has been re-assigned to the new Opening ID. 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>
            <a:off x="3962400" y="3124200"/>
            <a:ext cx="1588" cy="25908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H="1">
            <a:off x="4648200" y="4191000"/>
            <a:ext cx="1371600" cy="17526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514600"/>
            <a:ext cx="8229600" cy="914400"/>
          </a:xfrm>
        </p:spPr>
        <p:txBody>
          <a:bodyPr/>
          <a:lstStyle/>
          <a:p>
            <a:pPr algn="l"/>
            <a:r>
              <a:rPr lang="en-US" sz="3600" dirty="0" smtClean="0">
                <a:solidFill>
                  <a:srgbClr val="FFFF00"/>
                </a:solidFill>
                <a:latin typeface="+mn-lt"/>
              </a:rPr>
              <a:t>Proposed Stocking Standards </a:t>
            </a:r>
            <a:br>
              <a:rPr lang="en-US" sz="3600" dirty="0" smtClean="0">
                <a:solidFill>
                  <a:srgbClr val="FFFF00"/>
                </a:solidFill>
                <a:latin typeface="+mn-lt"/>
              </a:rPr>
            </a:br>
            <a:r>
              <a:rPr lang="en-US" sz="3600" dirty="0" smtClean="0">
                <a:solidFill>
                  <a:srgbClr val="FFFF00"/>
                </a:solidFill>
                <a:latin typeface="+mn-lt"/>
              </a:rPr>
              <a:t>(Standards Regime ID)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572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dirty="0" smtClean="0">
                <a:solidFill>
                  <a:srgbClr val="FFFF00"/>
                </a:solidFill>
              </a:rPr>
              <a:t>RESULTS contains:</a:t>
            </a:r>
          </a:p>
          <a:p>
            <a:pPr lvl="1"/>
            <a:r>
              <a:rPr lang="en-US" sz="2000" dirty="0" smtClean="0">
                <a:solidFill>
                  <a:srgbClr val="FFFF00"/>
                </a:solidFill>
              </a:rPr>
              <a:t>FDP stocking standards</a:t>
            </a:r>
          </a:p>
          <a:p>
            <a:pPr lvl="1"/>
            <a:r>
              <a:rPr lang="en-US" sz="2000" dirty="0" smtClean="0">
                <a:solidFill>
                  <a:srgbClr val="FFFF00"/>
                </a:solidFill>
              </a:rPr>
              <a:t>Ministry Defaults</a:t>
            </a:r>
          </a:p>
          <a:p>
            <a:pPr lvl="1"/>
            <a:r>
              <a:rPr lang="en-US" sz="2000" dirty="0" smtClean="0">
                <a:solidFill>
                  <a:srgbClr val="FFFF00"/>
                </a:solidFill>
              </a:rPr>
              <a:t>Default woodlot stocking standards</a:t>
            </a:r>
          </a:p>
          <a:p>
            <a:pPr lvl="1">
              <a:buNone/>
            </a:pPr>
            <a:endParaRPr lang="en-US" sz="200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FFFF00"/>
                </a:solidFill>
              </a:rPr>
              <a:t>There may be a requirement to propose new FDP or Woodlot stocking standards. </a:t>
            </a:r>
          </a:p>
          <a:p>
            <a:pPr lvl="1">
              <a:buNone/>
            </a:pPr>
            <a:endParaRPr lang="en-US" sz="200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FFFF00"/>
                </a:solidFill>
              </a:rPr>
              <a:t>Any new standards associated with FSPs come through FSPTS application.  Stocking standards approved through the FSPTS is available for use in RESULTS for the applicable client and/or org unit.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914400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Proposed Stocking Standards </a:t>
            </a:r>
            <a:br>
              <a:rPr lang="en-US" sz="3200" dirty="0" smtClean="0">
                <a:solidFill>
                  <a:srgbClr val="FFFF00"/>
                </a:solidFill>
                <a:latin typeface="+mn-lt"/>
              </a:rPr>
            </a:b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(standards regime id) in RESULTS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914400"/>
          </a:xfrm>
        </p:spPr>
        <p:txBody>
          <a:bodyPr/>
          <a:lstStyle/>
          <a:p>
            <a:pPr algn="l"/>
            <a:r>
              <a:rPr lang="en-US" sz="3600" dirty="0" smtClean="0">
                <a:solidFill>
                  <a:srgbClr val="FFFF00"/>
                </a:solidFill>
                <a:latin typeface="+mn-lt"/>
              </a:rPr>
              <a:t>Proposed Stocking Standards in RESULTS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62000" y="11430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524000"/>
            <a:ext cx="7162800" cy="497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ounded Rectangle 10"/>
          <p:cNvSpPr/>
          <p:nvPr/>
        </p:nvSpPr>
        <p:spPr bwMode="auto">
          <a:xfrm>
            <a:off x="1143000" y="3276600"/>
            <a:ext cx="1295400" cy="304800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990600" y="4495800"/>
            <a:ext cx="609600" cy="1905000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6248400" y="4953000"/>
            <a:ext cx="1981200" cy="228600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algn="l"/>
            <a:r>
              <a:rPr lang="en-US" sz="3600" dirty="0" smtClean="0">
                <a:solidFill>
                  <a:srgbClr val="FFFF00"/>
                </a:solidFill>
                <a:latin typeface="+mn-lt"/>
              </a:rPr>
              <a:t>Proposed Stocking Standards in RESULTS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33400" y="685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5715000" y="838200"/>
            <a:ext cx="3048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spcBef>
                <a:spcPts val="12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Submitted Standards are not available for use until Approved.</a:t>
            </a:r>
          </a:p>
          <a:p>
            <a:pPr indent="-342900">
              <a:spcBef>
                <a:spcPts val="12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Review submitted stocking standards.</a:t>
            </a:r>
          </a:p>
          <a:p>
            <a:pPr indent="-342900">
              <a:spcBef>
                <a:spcPts val="12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Any previously reviewed Reject Notes will appear for reference.</a:t>
            </a:r>
          </a:p>
          <a:p>
            <a:pPr indent="-342900">
              <a:spcBef>
                <a:spcPts val="12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Can approve or not approve from this screen or go back to Inbox.</a:t>
            </a:r>
          </a:p>
          <a:p>
            <a:pPr indent="-342900">
              <a:spcBef>
                <a:spcPts val="12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Not approve requires reason in the Reject Note section.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2450"/>
            <a:ext cx="5181600" cy="620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3200400"/>
            <a:ext cx="5410200" cy="3236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le 8"/>
          <p:cNvSpPr/>
          <p:nvPr/>
        </p:nvSpPr>
        <p:spPr bwMode="auto">
          <a:xfrm>
            <a:off x="5486400" y="6172200"/>
            <a:ext cx="1981200" cy="228600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/>
            <a:r>
              <a:rPr lang="en-US" sz="3600" dirty="0" smtClean="0">
                <a:solidFill>
                  <a:srgbClr val="FFFF00"/>
                </a:solidFill>
                <a:latin typeface="+mn-lt"/>
              </a:rPr>
              <a:t>Proposed Stocking Standards in RESULTS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334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5791200" y="2667000"/>
            <a:ext cx="3048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Admin – Standards Admin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Allows you to review all Submitted Standards and review details and History.  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/>
            </a:r>
            <a:br>
              <a:rPr lang="en-GB" sz="1400" dirty="0" smtClean="0">
                <a:solidFill>
                  <a:srgbClr val="FFFF00"/>
                </a:solidFill>
                <a:latin typeface="Arial" charset="0"/>
              </a:rPr>
            </a:b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Approvals must occur from the Inbox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400" dirty="0" smtClean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But may review Details and History (Submitted, Rejected and Approvals and any associated notes.)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143000"/>
            <a:ext cx="5943600" cy="135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905000"/>
            <a:ext cx="5105400" cy="363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le 8"/>
          <p:cNvSpPr/>
          <p:nvPr/>
        </p:nvSpPr>
        <p:spPr bwMode="auto">
          <a:xfrm>
            <a:off x="4038600" y="1524000"/>
            <a:ext cx="1295400" cy="533400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4800600" y="5029200"/>
            <a:ext cx="914400" cy="533400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609600" y="3581400"/>
            <a:ext cx="1752600" cy="228600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pPr algn="l"/>
            <a:r>
              <a:rPr lang="en-US" sz="3600" dirty="0" smtClean="0">
                <a:solidFill>
                  <a:srgbClr val="FFFF00"/>
                </a:solidFill>
                <a:latin typeface="+mn-lt"/>
              </a:rPr>
              <a:t>Proposed Stocking Standards in RESULTS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334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 bwMode="auto">
          <a:xfrm>
            <a:off x="4343400" y="4572000"/>
            <a:ext cx="914400" cy="533400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066800"/>
            <a:ext cx="6172200" cy="4168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3657600"/>
            <a:ext cx="487680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le 8"/>
          <p:cNvSpPr/>
          <p:nvPr/>
        </p:nvSpPr>
        <p:spPr bwMode="auto">
          <a:xfrm>
            <a:off x="3124200" y="3352800"/>
            <a:ext cx="990600" cy="228600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8077200" cy="1240536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Approver Responsibilities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1295400"/>
            <a:ext cx="769620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hlinkClick r:id="rId2"/>
            </a:endParaRPr>
          </a:p>
          <a:p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Must be legal context, if applicable (</a:t>
            </a:r>
            <a:r>
              <a:rPr lang="en-US" sz="20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silv</a:t>
            </a: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prescriptio</a:t>
            </a: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n amendment);</a:t>
            </a:r>
          </a:p>
          <a:p>
            <a:endParaRPr lang="en-US" sz="20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Must be familiar with program directives, if applicable (s.108 application where funding applies, if approved must reflect funding availability) or any policy direction</a:t>
            </a:r>
          </a:p>
          <a:p>
            <a:endParaRPr lang="en-US" sz="20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Amalgamation ensuring that there is adequate follow up to clean-up opening post-approval</a:t>
            </a:r>
            <a:endParaRPr lang="en-US" sz="20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Proposed stocking standards is appropriate and there is nothing that is already available and it done through the proper process (FDP vs. FSP)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6096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533400" y="-15240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457200" indent="-457200">
              <a:lnSpc>
                <a:spcPct val="200000"/>
              </a:lnSpc>
              <a:spcBef>
                <a:spcPct val="0"/>
              </a:spcBef>
              <a:defRPr/>
            </a:pPr>
            <a:r>
              <a:rPr lang="en-US" sz="2800" spc="-100" dirty="0" smtClean="0">
                <a:solidFill>
                  <a:srgbClr val="FFC000"/>
                </a:solidFill>
                <a:latin typeface="Calibri" pitchFamily="34" charset="0"/>
              </a:rPr>
              <a:t>Help Resources 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 txBox="1">
            <a:spLocks/>
          </p:cNvSpPr>
          <p:nvPr/>
        </p:nvSpPr>
        <p:spPr>
          <a:xfrm>
            <a:off x="5715000" y="2895600"/>
            <a:ext cx="2057400" cy="6096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>
              <a:spcBef>
                <a:spcPct val="0"/>
              </a:spcBef>
            </a:pPr>
            <a:endParaRPr lang="en-US" sz="12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en-US" sz="1600" b="1" spc="-10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E-Stand Enhancement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914400"/>
            <a:ext cx="48398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hlinkClick r:id="rId2"/>
              </a:rPr>
              <a:t>http://www.for.gov.bc.ca/his/results/support.htm</a:t>
            </a:r>
            <a:endParaRPr lang="en-US" dirty="0" smtClean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752600"/>
            <a:ext cx="5257800" cy="2347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609600" y="1295400"/>
            <a:ext cx="579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hlinkClick r:id="rId4"/>
              </a:rPr>
              <a:t>http://www.for.gov.bc.ca/his/results/training/index.htm</a:t>
            </a:r>
            <a:endParaRPr lang="en-US" dirty="0" smtClean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2859902"/>
            <a:ext cx="4267200" cy="3998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8197</TotalTime>
  <Words>2334</Words>
  <Application>Microsoft Office PowerPoint</Application>
  <PresentationFormat>On-screen Show (4:3)</PresentationFormat>
  <Paragraphs>400</Paragraphs>
  <Slides>55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Metro</vt:lpstr>
      <vt:lpstr>Slide 1</vt:lpstr>
      <vt:lpstr>LearningObjectives</vt:lpstr>
      <vt:lpstr>Approver Responsibilities</vt:lpstr>
      <vt:lpstr>Approver Responsibilities</vt:lpstr>
      <vt:lpstr>Slide 5</vt:lpstr>
      <vt:lpstr>Slide 6</vt:lpstr>
      <vt:lpstr>Silviculture Prescription Amendment                                   (Proposed Amendment)</vt:lpstr>
      <vt:lpstr>Slide 8</vt:lpstr>
      <vt:lpstr>RESULTS –Amendment requiring approval    Inbox – RESULTS Approver role</vt:lpstr>
      <vt:lpstr>RESULTS –Amendment requiring approval    Inbox – RESULTS Approver role</vt:lpstr>
      <vt:lpstr>RESULTS –Amendment requiring approval    Inbox – Approved Opening</vt:lpstr>
      <vt:lpstr>Auditing – SU History</vt:lpstr>
      <vt:lpstr>Auditing – History</vt:lpstr>
      <vt:lpstr>RESULTS – Silviculture Prescription Amendment– Flow</vt:lpstr>
      <vt:lpstr>Slide 15</vt:lpstr>
      <vt:lpstr>RESULTS FRPA s.108 Application </vt:lpstr>
      <vt:lpstr>s.108 Application - Legislation</vt:lpstr>
      <vt:lpstr>Slide 18</vt:lpstr>
      <vt:lpstr>Must be Current on Reporting to submit s.108 Application</vt:lpstr>
      <vt:lpstr>s.108 – Pre and Post Condition  Ensure Forest Cover Up-to-Date</vt:lpstr>
      <vt:lpstr>s.108 – Disturbance Report for Catastrophic Event</vt:lpstr>
      <vt:lpstr>s.108 – Retain Data Integrity</vt:lpstr>
      <vt:lpstr>RESULTS – Modifications  to Stocking Standards</vt:lpstr>
      <vt:lpstr>s.108 Application – Silv Prescription  Amendments</vt:lpstr>
      <vt:lpstr>RESULTS – s.108 Approver Review Steps</vt:lpstr>
      <vt:lpstr> s.108 – Application Components</vt:lpstr>
      <vt:lpstr>RESULTS – FRPA s.108 Application components</vt:lpstr>
      <vt:lpstr>RESULTS – FRPA s.108 Application components</vt:lpstr>
      <vt:lpstr>RESULTS – FRPA s.108 Application components</vt:lpstr>
      <vt:lpstr>RESULTS – FRPA s.108 Application components</vt:lpstr>
      <vt:lpstr>s.108 Application – Inbox Processing</vt:lpstr>
      <vt:lpstr>RESULTS – Review s.108 Application – Inbox Processing</vt:lpstr>
      <vt:lpstr>RESULTS – Review s.108 Application –  Inbox Processing</vt:lpstr>
      <vt:lpstr>RESULTS –s.108 Application Approval Silv Prescription Amendment - Approved</vt:lpstr>
      <vt:lpstr>RESULTS –s.108 Application Approval</vt:lpstr>
      <vt:lpstr>RESULTS – FRPA s.108 Application</vt:lpstr>
      <vt:lpstr>RESULTS –s.108 Application</vt:lpstr>
      <vt:lpstr>RESULTS – FRPA s.108 Application</vt:lpstr>
      <vt:lpstr>RESULTS –s.108 Application Approval Placement of Planned Treatments</vt:lpstr>
      <vt:lpstr>RESULTS –s.108 Application Approval Placement of Planned Treatments</vt:lpstr>
      <vt:lpstr>RESULTS – s.108 related Communication &amp; documentation http://forestsfortomorrow.com/fft/ </vt:lpstr>
      <vt:lpstr>RESULTS - s.108 Approval Guidance</vt:lpstr>
      <vt:lpstr>Amalgamation</vt:lpstr>
      <vt:lpstr>Amalgamation - AMG</vt:lpstr>
      <vt:lpstr>Amalgamation - AMG</vt:lpstr>
      <vt:lpstr>Slide 46</vt:lpstr>
      <vt:lpstr>Amalgamation - AMG</vt:lpstr>
      <vt:lpstr>Proposed Stocking Standards  (Standards Regime ID)</vt:lpstr>
      <vt:lpstr>Proposed Stocking Standards  (standards regime id) in RESULTS</vt:lpstr>
      <vt:lpstr>Proposed Stocking Standards in RESULTS</vt:lpstr>
      <vt:lpstr>Proposed Stocking Standards in RESULTS</vt:lpstr>
      <vt:lpstr>Proposed Stocking Standards in RESULTS</vt:lpstr>
      <vt:lpstr>Proposed Stocking Standards in RESULTS</vt:lpstr>
      <vt:lpstr>Approver Responsibilities</vt:lpstr>
      <vt:lpstr>Slide 55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Mei-Ching</dc:creator>
  <cp:lastModifiedBy>Mei-Ching</cp:lastModifiedBy>
  <cp:revision>622</cp:revision>
  <dcterms:created xsi:type="dcterms:W3CDTF">2013-08-12T17:48:45Z</dcterms:created>
  <dcterms:modified xsi:type="dcterms:W3CDTF">2013-11-21T22:08:35Z</dcterms:modified>
</cp:coreProperties>
</file>